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61" r:id="rId4"/>
    <p:sldId id="262" r:id="rId5"/>
    <p:sldId id="264" r:id="rId6"/>
    <p:sldId id="265" r:id="rId7"/>
    <p:sldId id="256" r:id="rId8"/>
    <p:sldId id="257" r:id="rId9"/>
    <p:sldId id="258" r:id="rId10"/>
    <p:sldId id="259" r:id="rId11"/>
    <p:sldId id="260" r:id="rId12"/>
    <p:sldId id="269" r:id="rId13"/>
    <p:sldId id="268" r:id="rId14"/>
    <p:sldId id="270" r:id="rId15"/>
    <p:sldId id="263" r:id="rId16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3" autoAdjust="0"/>
  </p:normalViewPr>
  <p:slideViewPr>
    <p:cSldViewPr>
      <p:cViewPr varScale="1">
        <p:scale>
          <a:sx n="141" d="100"/>
          <a:sy n="141" d="100"/>
        </p:scale>
        <p:origin x="167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F26B-4ECB-46C6-BD14-F594AC21FC55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15D4-0D7D-47E5-BA67-AE68ED3A7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4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615D4-0D7D-47E5-BA67-AE68ED3A7A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9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73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73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73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73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587" y="352436"/>
            <a:ext cx="9488805" cy="5182870"/>
          </a:xfrm>
          <a:custGeom>
            <a:avLst/>
            <a:gdLst/>
            <a:ahLst/>
            <a:cxnLst/>
            <a:rect l="l" t="t" r="r" b="b"/>
            <a:pathLst>
              <a:path w="9488805" h="5182870">
                <a:moveTo>
                  <a:pt x="9488424" y="0"/>
                </a:moveTo>
                <a:lnTo>
                  <a:pt x="9360408" y="0"/>
                </a:lnTo>
                <a:lnTo>
                  <a:pt x="9305925" y="0"/>
                </a:lnTo>
                <a:lnTo>
                  <a:pt x="9305925" y="114300"/>
                </a:lnTo>
                <a:lnTo>
                  <a:pt x="9305925" y="4800600"/>
                </a:lnTo>
                <a:lnTo>
                  <a:pt x="9305430" y="4810912"/>
                </a:lnTo>
                <a:lnTo>
                  <a:pt x="9293542" y="4850028"/>
                </a:lnTo>
                <a:lnTo>
                  <a:pt x="9267596" y="4881626"/>
                </a:lnTo>
                <a:lnTo>
                  <a:pt x="9231528" y="4900879"/>
                </a:lnTo>
                <a:lnTo>
                  <a:pt x="9201150" y="4905375"/>
                </a:lnTo>
                <a:lnTo>
                  <a:pt x="285750" y="4905375"/>
                </a:lnTo>
                <a:lnTo>
                  <a:pt x="245656" y="4897399"/>
                </a:lnTo>
                <a:lnTo>
                  <a:pt x="211670" y="4874679"/>
                </a:lnTo>
                <a:lnTo>
                  <a:pt x="188950" y="4840694"/>
                </a:lnTo>
                <a:lnTo>
                  <a:pt x="180975" y="4800600"/>
                </a:lnTo>
                <a:lnTo>
                  <a:pt x="180975" y="114300"/>
                </a:lnTo>
                <a:lnTo>
                  <a:pt x="188950" y="74193"/>
                </a:lnTo>
                <a:lnTo>
                  <a:pt x="211670" y="40208"/>
                </a:lnTo>
                <a:lnTo>
                  <a:pt x="245656" y="17500"/>
                </a:lnTo>
                <a:lnTo>
                  <a:pt x="285750" y="9525"/>
                </a:lnTo>
                <a:lnTo>
                  <a:pt x="9201150" y="9525"/>
                </a:lnTo>
                <a:lnTo>
                  <a:pt x="9241244" y="17500"/>
                </a:lnTo>
                <a:lnTo>
                  <a:pt x="9275242" y="40208"/>
                </a:lnTo>
                <a:lnTo>
                  <a:pt x="9297949" y="74193"/>
                </a:lnTo>
                <a:lnTo>
                  <a:pt x="9305925" y="114300"/>
                </a:lnTo>
                <a:lnTo>
                  <a:pt x="9305925" y="0"/>
                </a:lnTo>
                <a:lnTo>
                  <a:pt x="128016" y="0"/>
                </a:lnTo>
                <a:lnTo>
                  <a:pt x="0" y="0"/>
                </a:lnTo>
                <a:lnTo>
                  <a:pt x="0" y="5182743"/>
                </a:lnTo>
                <a:lnTo>
                  <a:pt x="9488424" y="5182743"/>
                </a:lnTo>
                <a:lnTo>
                  <a:pt x="9488424" y="4905375"/>
                </a:lnTo>
                <a:lnTo>
                  <a:pt x="9488424" y="9525"/>
                </a:lnTo>
                <a:lnTo>
                  <a:pt x="9488424" y="0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1049" y="352424"/>
            <a:ext cx="9144000" cy="4914900"/>
          </a:xfrm>
          <a:custGeom>
            <a:avLst/>
            <a:gdLst/>
            <a:ahLst/>
            <a:cxnLst/>
            <a:rect l="l" t="t" r="r" b="b"/>
            <a:pathLst>
              <a:path w="9144000" h="4914900">
                <a:moveTo>
                  <a:pt x="9037204" y="4914899"/>
                </a:moveTo>
                <a:lnTo>
                  <a:pt x="106794" y="4914899"/>
                </a:lnTo>
                <a:lnTo>
                  <a:pt x="99361" y="4914167"/>
                </a:lnTo>
                <a:lnTo>
                  <a:pt x="57038" y="4899802"/>
                </a:lnTo>
                <a:lnTo>
                  <a:pt x="23432" y="4870339"/>
                </a:lnTo>
                <a:lnTo>
                  <a:pt x="3660" y="4830258"/>
                </a:lnTo>
                <a:lnTo>
                  <a:pt x="0" y="4808103"/>
                </a:lnTo>
                <a:lnTo>
                  <a:pt x="0" y="4800599"/>
                </a:lnTo>
                <a:lnTo>
                  <a:pt x="0" y="106794"/>
                </a:lnTo>
                <a:lnTo>
                  <a:pt x="11572" y="63624"/>
                </a:lnTo>
                <a:lnTo>
                  <a:pt x="38784" y="28170"/>
                </a:lnTo>
                <a:lnTo>
                  <a:pt x="77493" y="5828"/>
                </a:lnTo>
                <a:lnTo>
                  <a:pt x="106794" y="0"/>
                </a:lnTo>
                <a:lnTo>
                  <a:pt x="9037204" y="0"/>
                </a:lnTo>
                <a:lnTo>
                  <a:pt x="9080373" y="11571"/>
                </a:lnTo>
                <a:lnTo>
                  <a:pt x="9115827" y="38783"/>
                </a:lnTo>
                <a:lnTo>
                  <a:pt x="9138169" y="77492"/>
                </a:lnTo>
                <a:lnTo>
                  <a:pt x="9143998" y="106794"/>
                </a:lnTo>
                <a:lnTo>
                  <a:pt x="9143998" y="4808103"/>
                </a:lnTo>
                <a:lnTo>
                  <a:pt x="9132425" y="4851273"/>
                </a:lnTo>
                <a:lnTo>
                  <a:pt x="9105213" y="4886726"/>
                </a:lnTo>
                <a:lnTo>
                  <a:pt x="9066505" y="4909068"/>
                </a:lnTo>
                <a:lnTo>
                  <a:pt x="9044636" y="4914167"/>
                </a:lnTo>
                <a:lnTo>
                  <a:pt x="9037204" y="4914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5369" y="303243"/>
            <a:ext cx="4462145" cy="400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73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ander.nl/over-ons/open-data#liggingsgegevens-elektriciteitsnetten" TargetMode="External"/><Relationship Id="rId3" Type="http://schemas.openxmlformats.org/officeDocument/2006/relationships/hyperlink" Target="https://www.liander.nl/" TargetMode="External"/><Relationship Id="rId7" Type="http://schemas.openxmlformats.org/officeDocument/2006/relationships/hyperlink" Target="https://www.arcgis.com/apps/mapviewer/index.html?layers=11b7bcf1b78b4462b91db0dff234cf78" TargetMode="External"/><Relationship Id="rId2" Type="http://schemas.openxmlformats.org/officeDocument/2006/relationships/hyperlink" Target="https://www.glazenkamp.nl/energietransit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lecijfers.nl/postcode/6617/#kaart" TargetMode="External"/><Relationship Id="rId5" Type="http://schemas.openxmlformats.org/officeDocument/2006/relationships/hyperlink" Target="https://www.tennet.eu/nl/de-elektriciteitsmarkt/congestiemanagement/netcapaciteitskaart" TargetMode="External"/><Relationship Id="rId4" Type="http://schemas.openxmlformats.org/officeDocument/2006/relationships/hyperlink" Target="https://www.tennet.eu/nl/de-elektriciteitsmarkt/congestiemanage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1942-7952-9445-CF04-24F65E3A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450194"/>
            <a:ext cx="6934200" cy="1131079"/>
          </a:xfrm>
        </p:spPr>
        <p:txBody>
          <a:bodyPr/>
          <a:lstStyle/>
          <a:p>
            <a:pPr algn="ctr"/>
            <a:r>
              <a:rPr lang="en-US" dirty="0" err="1"/>
              <a:t>Werkgroep</a:t>
            </a:r>
            <a:r>
              <a:rPr lang="en-US" dirty="0"/>
              <a:t> </a:t>
            </a:r>
            <a:r>
              <a:rPr lang="en-US" dirty="0" err="1"/>
              <a:t>Energietransitie</a:t>
            </a:r>
            <a:br>
              <a:rPr lang="en-US" dirty="0"/>
            </a:br>
            <a:r>
              <a:rPr lang="en-US" dirty="0"/>
              <a:t>Ad van </a:t>
            </a:r>
            <a:r>
              <a:rPr lang="en-US" dirty="0" err="1"/>
              <a:t>Tilborg</a:t>
            </a:r>
            <a:r>
              <a:rPr lang="en-US" dirty="0"/>
              <a:t> Ger v Hout Frans Lowiessen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2F531-D36F-4BED-A118-370218658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CCFE7-5C05-E3FD-ABE3-AE2C73C10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37995"/>
            <a:ext cx="10058400" cy="536831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F61ABA69-D6B4-AC5F-8E22-E73715F7226D}"/>
              </a:ext>
            </a:extLst>
          </p:cNvPr>
          <p:cNvSpPr/>
          <p:nvPr/>
        </p:nvSpPr>
        <p:spPr>
          <a:xfrm>
            <a:off x="2652756" y="656059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352424"/>
            <a:ext cx="9488805" cy="6173470"/>
            <a:chOff x="609600" y="352424"/>
            <a:chExt cx="9488805" cy="6173470"/>
          </a:xfrm>
        </p:grpSpPr>
        <p:sp>
          <p:nvSpPr>
            <p:cNvPr id="3" name="object 3"/>
            <p:cNvSpPr/>
            <p:nvPr/>
          </p:nvSpPr>
          <p:spPr>
            <a:xfrm>
              <a:off x="609587" y="352436"/>
              <a:ext cx="9488805" cy="6173470"/>
            </a:xfrm>
            <a:custGeom>
              <a:avLst/>
              <a:gdLst/>
              <a:ahLst/>
              <a:cxnLst/>
              <a:rect l="l" t="t" r="r" b="b"/>
              <a:pathLst>
                <a:path w="9488805" h="6173470">
                  <a:moveTo>
                    <a:pt x="9488424" y="0"/>
                  </a:moveTo>
                  <a:lnTo>
                    <a:pt x="9360408" y="0"/>
                  </a:lnTo>
                  <a:lnTo>
                    <a:pt x="9305925" y="0"/>
                  </a:lnTo>
                  <a:lnTo>
                    <a:pt x="9305925" y="114300"/>
                  </a:lnTo>
                  <a:lnTo>
                    <a:pt x="9305925" y="5791200"/>
                  </a:lnTo>
                  <a:lnTo>
                    <a:pt x="9305430" y="5801512"/>
                  </a:lnTo>
                  <a:lnTo>
                    <a:pt x="9293542" y="5840628"/>
                  </a:lnTo>
                  <a:lnTo>
                    <a:pt x="9267596" y="5872226"/>
                  </a:lnTo>
                  <a:lnTo>
                    <a:pt x="9231528" y="5891479"/>
                  </a:lnTo>
                  <a:lnTo>
                    <a:pt x="9201150" y="5895975"/>
                  </a:lnTo>
                  <a:lnTo>
                    <a:pt x="285750" y="5895975"/>
                  </a:lnTo>
                  <a:lnTo>
                    <a:pt x="245656" y="5887986"/>
                  </a:lnTo>
                  <a:lnTo>
                    <a:pt x="211670" y="5865279"/>
                  </a:lnTo>
                  <a:lnTo>
                    <a:pt x="188950" y="5831294"/>
                  </a:lnTo>
                  <a:lnTo>
                    <a:pt x="180975" y="5791200"/>
                  </a:lnTo>
                  <a:lnTo>
                    <a:pt x="180975" y="114300"/>
                  </a:lnTo>
                  <a:lnTo>
                    <a:pt x="188950" y="74193"/>
                  </a:lnTo>
                  <a:lnTo>
                    <a:pt x="211670" y="40208"/>
                  </a:lnTo>
                  <a:lnTo>
                    <a:pt x="245656" y="17500"/>
                  </a:lnTo>
                  <a:lnTo>
                    <a:pt x="285750" y="9525"/>
                  </a:lnTo>
                  <a:lnTo>
                    <a:pt x="9201150" y="9525"/>
                  </a:lnTo>
                  <a:lnTo>
                    <a:pt x="9241244" y="17500"/>
                  </a:lnTo>
                  <a:lnTo>
                    <a:pt x="9275242" y="40208"/>
                  </a:lnTo>
                  <a:lnTo>
                    <a:pt x="9297949" y="74193"/>
                  </a:lnTo>
                  <a:lnTo>
                    <a:pt x="9305925" y="114300"/>
                  </a:lnTo>
                  <a:lnTo>
                    <a:pt x="9305925" y="0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6173343"/>
                  </a:lnTo>
                  <a:lnTo>
                    <a:pt x="9488424" y="6173343"/>
                  </a:lnTo>
                  <a:lnTo>
                    <a:pt x="9488424" y="5895975"/>
                  </a:lnTo>
                  <a:lnTo>
                    <a:pt x="9488424" y="9525"/>
                  </a:lnTo>
                  <a:lnTo>
                    <a:pt x="9488424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049" y="352424"/>
              <a:ext cx="9144000" cy="5905500"/>
            </a:xfrm>
            <a:custGeom>
              <a:avLst/>
              <a:gdLst/>
              <a:ahLst/>
              <a:cxnLst/>
              <a:rect l="l" t="t" r="r" b="b"/>
              <a:pathLst>
                <a:path w="9144000" h="5905500">
                  <a:moveTo>
                    <a:pt x="9037204" y="5905499"/>
                  </a:moveTo>
                  <a:lnTo>
                    <a:pt x="106794" y="5905499"/>
                  </a:lnTo>
                  <a:lnTo>
                    <a:pt x="99361" y="5904767"/>
                  </a:lnTo>
                  <a:lnTo>
                    <a:pt x="57038" y="5890405"/>
                  </a:lnTo>
                  <a:lnTo>
                    <a:pt x="23432" y="5860939"/>
                  </a:lnTo>
                  <a:lnTo>
                    <a:pt x="3660" y="5820855"/>
                  </a:lnTo>
                  <a:lnTo>
                    <a:pt x="0" y="5798703"/>
                  </a:lnTo>
                  <a:lnTo>
                    <a:pt x="0" y="5791199"/>
                  </a:lnTo>
                  <a:lnTo>
                    <a:pt x="0" y="106796"/>
                  </a:lnTo>
                  <a:lnTo>
                    <a:pt x="11572" y="63621"/>
                  </a:lnTo>
                  <a:lnTo>
                    <a:pt x="38784" y="28170"/>
                  </a:lnTo>
                  <a:lnTo>
                    <a:pt x="77493" y="5827"/>
                  </a:lnTo>
                  <a:lnTo>
                    <a:pt x="106794" y="0"/>
                  </a:lnTo>
                  <a:lnTo>
                    <a:pt x="9037204" y="0"/>
                  </a:lnTo>
                  <a:lnTo>
                    <a:pt x="9080373" y="11570"/>
                  </a:lnTo>
                  <a:lnTo>
                    <a:pt x="9115827" y="38783"/>
                  </a:lnTo>
                  <a:lnTo>
                    <a:pt x="9138169" y="77490"/>
                  </a:lnTo>
                  <a:lnTo>
                    <a:pt x="9143998" y="106796"/>
                  </a:lnTo>
                  <a:lnTo>
                    <a:pt x="9143998" y="5798703"/>
                  </a:lnTo>
                  <a:lnTo>
                    <a:pt x="9132425" y="5841870"/>
                  </a:lnTo>
                  <a:lnTo>
                    <a:pt x="9105213" y="5877326"/>
                  </a:lnTo>
                  <a:lnTo>
                    <a:pt x="9066505" y="5899669"/>
                  </a:lnTo>
                  <a:lnTo>
                    <a:pt x="9044636" y="5904767"/>
                  </a:lnTo>
                  <a:lnTo>
                    <a:pt x="9037204" y="590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474491" y="608043"/>
            <a:ext cx="372364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5" dirty="0"/>
              <a:t>De</a:t>
            </a:r>
            <a:r>
              <a:rPr spc="-145" dirty="0"/>
              <a:t> </a:t>
            </a:r>
            <a:r>
              <a:rPr spc="-85" dirty="0"/>
              <a:t>Financiële</a:t>
            </a:r>
            <a:r>
              <a:rPr spc="-145" dirty="0"/>
              <a:t> </a:t>
            </a:r>
            <a:r>
              <a:rPr sz="2350" spc="-10" dirty="0"/>
              <a:t>'</a:t>
            </a:r>
            <a:r>
              <a:rPr spc="-10" dirty="0"/>
              <a:t>Sweet</a:t>
            </a:r>
            <a:r>
              <a:rPr spc="-150" dirty="0"/>
              <a:t> </a:t>
            </a:r>
            <a:r>
              <a:rPr spc="-30" dirty="0"/>
              <a:t>Spot</a:t>
            </a:r>
            <a:r>
              <a:rPr sz="2350" spc="-30" dirty="0"/>
              <a:t>'</a:t>
            </a:r>
            <a:endParaRPr sz="2350"/>
          </a:p>
        </p:txBody>
      </p:sp>
      <p:sp>
        <p:nvSpPr>
          <p:cNvPr id="6" name="object 6"/>
          <p:cNvSpPr txBox="1"/>
          <p:nvPr/>
        </p:nvSpPr>
        <p:spPr>
          <a:xfrm>
            <a:off x="1969690" y="1115490"/>
            <a:ext cx="67525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>
              <a:lnSpc>
                <a:spcPct val="115399"/>
              </a:lnSpc>
              <a:spcBef>
                <a:spcPts val="100"/>
              </a:spcBef>
            </a:pP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Lokaal</a:t>
            </a:r>
            <a:r>
              <a:rPr sz="1300" spc="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handelen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is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voor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iedereen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voordeliger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r>
              <a:rPr sz="1250" spc="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P</a:t>
            </a:r>
            <a:r>
              <a:rPr sz="125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2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P</a:t>
            </a:r>
            <a:r>
              <a:rPr sz="125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-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prijs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zit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in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het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midden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:</a:t>
            </a:r>
            <a:r>
              <a:rPr sz="1250" spc="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hoger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dan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de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terugleververgoeding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 voor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verkoper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</a:t>
            </a:r>
            <a:r>
              <a:rPr sz="1300" spc="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lager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dan</a:t>
            </a:r>
            <a:r>
              <a:rPr sz="1300" spc="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retailprijs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voor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koper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r>
              <a:rPr sz="125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win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-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win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situatie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5450" y="2295525"/>
            <a:ext cx="7315199" cy="3657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Ons</a:t>
            </a:r>
            <a:r>
              <a:rPr spc="-155" dirty="0"/>
              <a:t> </a:t>
            </a:r>
            <a:r>
              <a:rPr spc="-125" dirty="0"/>
              <a:t>Plan</a:t>
            </a:r>
            <a:r>
              <a:rPr spc="-100" dirty="0"/>
              <a:t> </a:t>
            </a:r>
            <a:r>
              <a:rPr spc="-85" dirty="0"/>
              <a:t>van</a:t>
            </a:r>
            <a:r>
              <a:rPr spc="-95" dirty="0"/>
              <a:t> </a:t>
            </a:r>
            <a:r>
              <a:rPr spc="-70" dirty="0"/>
              <a:t>Aanpak</a:t>
            </a:r>
            <a:r>
              <a:rPr spc="-235" dirty="0"/>
              <a:t> </a:t>
            </a:r>
            <a:r>
              <a:rPr spc="-114" dirty="0"/>
              <a:t>in</a:t>
            </a:r>
            <a:r>
              <a:rPr spc="-100" dirty="0"/>
              <a:t> </a:t>
            </a:r>
            <a:r>
              <a:rPr sz="2350" spc="235" dirty="0"/>
              <a:t>4</a:t>
            </a:r>
            <a:r>
              <a:rPr sz="2350" spc="-125" dirty="0"/>
              <a:t> </a:t>
            </a:r>
            <a:r>
              <a:rPr spc="-60" dirty="0"/>
              <a:t>Fasen</a:t>
            </a:r>
            <a:endParaRPr sz="2350"/>
          </a:p>
        </p:txBody>
      </p:sp>
      <p:grpSp>
        <p:nvGrpSpPr>
          <p:cNvPr id="3" name="object 3"/>
          <p:cNvGrpSpPr/>
          <p:nvPr/>
        </p:nvGrpSpPr>
        <p:grpSpPr>
          <a:xfrm>
            <a:off x="609600" y="1075944"/>
            <a:ext cx="2402205" cy="4191000"/>
            <a:chOff x="609600" y="1075944"/>
            <a:chExt cx="2402205" cy="4191000"/>
          </a:xfrm>
        </p:grpSpPr>
        <p:sp>
          <p:nvSpPr>
            <p:cNvPr id="4" name="object 4"/>
            <p:cNvSpPr/>
            <p:nvPr/>
          </p:nvSpPr>
          <p:spPr>
            <a:xfrm>
              <a:off x="609587" y="1075955"/>
              <a:ext cx="2402205" cy="4191000"/>
            </a:xfrm>
            <a:custGeom>
              <a:avLst/>
              <a:gdLst/>
              <a:ahLst/>
              <a:cxnLst/>
              <a:rect l="l" t="t" r="r" b="b"/>
              <a:pathLst>
                <a:path w="2402205" h="4191000">
                  <a:moveTo>
                    <a:pt x="2401824" y="0"/>
                  </a:moveTo>
                  <a:lnTo>
                    <a:pt x="2219325" y="0"/>
                  </a:lnTo>
                  <a:lnTo>
                    <a:pt x="2219325" y="190881"/>
                  </a:lnTo>
                  <a:lnTo>
                    <a:pt x="2219325" y="3810381"/>
                  </a:lnTo>
                  <a:lnTo>
                    <a:pt x="2211349" y="3850475"/>
                  </a:lnTo>
                  <a:lnTo>
                    <a:pt x="2188641" y="3884460"/>
                  </a:lnTo>
                  <a:lnTo>
                    <a:pt x="2154656" y="3907167"/>
                  </a:lnTo>
                  <a:lnTo>
                    <a:pt x="2114550" y="3915156"/>
                  </a:lnTo>
                  <a:lnTo>
                    <a:pt x="285750" y="3915156"/>
                  </a:lnTo>
                  <a:lnTo>
                    <a:pt x="245656" y="3907167"/>
                  </a:lnTo>
                  <a:lnTo>
                    <a:pt x="211670" y="3884460"/>
                  </a:lnTo>
                  <a:lnTo>
                    <a:pt x="188950" y="3850475"/>
                  </a:lnTo>
                  <a:lnTo>
                    <a:pt x="180975" y="3810381"/>
                  </a:lnTo>
                  <a:lnTo>
                    <a:pt x="180975" y="190881"/>
                  </a:lnTo>
                  <a:lnTo>
                    <a:pt x="188950" y="150774"/>
                  </a:lnTo>
                  <a:lnTo>
                    <a:pt x="211670" y="116789"/>
                  </a:lnTo>
                  <a:lnTo>
                    <a:pt x="245656" y="94081"/>
                  </a:lnTo>
                  <a:lnTo>
                    <a:pt x="285750" y="86106"/>
                  </a:lnTo>
                  <a:lnTo>
                    <a:pt x="2114550" y="86106"/>
                  </a:lnTo>
                  <a:lnTo>
                    <a:pt x="2154656" y="94081"/>
                  </a:lnTo>
                  <a:lnTo>
                    <a:pt x="2188641" y="116789"/>
                  </a:lnTo>
                  <a:lnTo>
                    <a:pt x="2211349" y="150774"/>
                  </a:lnTo>
                  <a:lnTo>
                    <a:pt x="2219325" y="190881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4191000"/>
                  </a:lnTo>
                  <a:lnTo>
                    <a:pt x="2401824" y="4191000"/>
                  </a:lnTo>
                  <a:lnTo>
                    <a:pt x="2401824" y="3915156"/>
                  </a:lnTo>
                  <a:lnTo>
                    <a:pt x="2401824" y="86106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049" y="1152523"/>
              <a:ext cx="2057400" cy="3848100"/>
            </a:xfrm>
            <a:custGeom>
              <a:avLst/>
              <a:gdLst/>
              <a:ahLst/>
              <a:cxnLst/>
              <a:rect l="l" t="t" r="r" b="b"/>
              <a:pathLst>
                <a:path w="2057400" h="3848100">
                  <a:moveTo>
                    <a:pt x="1950604" y="3848097"/>
                  </a:moveTo>
                  <a:lnTo>
                    <a:pt x="106794" y="3848097"/>
                  </a:lnTo>
                  <a:lnTo>
                    <a:pt x="99361" y="3847365"/>
                  </a:lnTo>
                  <a:lnTo>
                    <a:pt x="57038" y="3832998"/>
                  </a:lnTo>
                  <a:lnTo>
                    <a:pt x="23432" y="3803535"/>
                  </a:lnTo>
                  <a:lnTo>
                    <a:pt x="3660" y="3763455"/>
                  </a:lnTo>
                  <a:lnTo>
                    <a:pt x="0" y="3741303"/>
                  </a:lnTo>
                  <a:lnTo>
                    <a:pt x="0" y="3733799"/>
                  </a:lnTo>
                  <a:lnTo>
                    <a:pt x="0" y="106796"/>
                  </a:lnTo>
                  <a:lnTo>
                    <a:pt x="11572" y="63621"/>
                  </a:lnTo>
                  <a:lnTo>
                    <a:pt x="38784" y="28168"/>
                  </a:lnTo>
                  <a:lnTo>
                    <a:pt x="77493" y="5827"/>
                  </a:lnTo>
                  <a:lnTo>
                    <a:pt x="106794" y="0"/>
                  </a:lnTo>
                  <a:lnTo>
                    <a:pt x="1950604" y="0"/>
                  </a:lnTo>
                  <a:lnTo>
                    <a:pt x="1993773" y="11570"/>
                  </a:lnTo>
                  <a:lnTo>
                    <a:pt x="2029228" y="38781"/>
                  </a:lnTo>
                  <a:lnTo>
                    <a:pt x="2051571" y="77488"/>
                  </a:lnTo>
                  <a:lnTo>
                    <a:pt x="2057399" y="106796"/>
                  </a:lnTo>
                  <a:lnTo>
                    <a:pt x="2057399" y="3741303"/>
                  </a:lnTo>
                  <a:lnTo>
                    <a:pt x="2045826" y="3784468"/>
                  </a:lnTo>
                  <a:lnTo>
                    <a:pt x="2018614" y="3819926"/>
                  </a:lnTo>
                  <a:lnTo>
                    <a:pt x="1979906" y="3842265"/>
                  </a:lnTo>
                  <a:lnTo>
                    <a:pt x="1958037" y="3847365"/>
                  </a:lnTo>
                  <a:lnTo>
                    <a:pt x="1950604" y="3848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2187" y="1024982"/>
            <a:ext cx="993775" cy="135890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3400" spc="-780" dirty="0">
                <a:solidFill>
                  <a:srgbClr val="1F2937"/>
                </a:solidFill>
                <a:latin typeface="Segoe UI Symbol"/>
                <a:cs typeface="Segoe UI Symbol"/>
              </a:rPr>
              <a:t>1️⃣</a:t>
            </a:r>
            <a:endParaRPr sz="3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50" b="1" spc="-20" dirty="0">
                <a:solidFill>
                  <a:srgbClr val="118AB1"/>
                </a:solidFill>
                <a:latin typeface="Arial"/>
                <a:cs typeface="Arial"/>
              </a:rPr>
              <a:t>Initiatief</a:t>
            </a:r>
            <a:r>
              <a:rPr sz="1450" b="1" spc="-75" dirty="0">
                <a:solidFill>
                  <a:srgbClr val="118AB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118AB1"/>
                </a:solidFill>
                <a:latin typeface="Arial"/>
                <a:cs typeface="Arial"/>
              </a:rPr>
              <a:t>&amp;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50" b="1" spc="-35" dirty="0">
                <a:solidFill>
                  <a:srgbClr val="118AB1"/>
                </a:solidFill>
                <a:latin typeface="Arial"/>
                <a:cs typeface="Arial"/>
              </a:rPr>
              <a:t>Organisatie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187" y="2454413"/>
            <a:ext cx="1493520" cy="97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5"/>
              </a:spcBef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Vormen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kerngroep,</a:t>
            </a:r>
            <a:r>
              <a:rPr sz="1100" spc="9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organiseren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100" spc="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info-avond</a:t>
            </a:r>
            <a:r>
              <a:rPr sz="1100" spc="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contact</a:t>
            </a:r>
            <a:r>
              <a:rPr sz="110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leggen</a:t>
            </a:r>
            <a:r>
              <a:rPr sz="1100" spc="114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met</a:t>
            </a:r>
            <a:r>
              <a:rPr sz="110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de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gemeente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en</a:t>
            </a:r>
            <a:r>
              <a:rPr sz="1100" spc="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Liander.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71800" y="1075944"/>
            <a:ext cx="2402205" cy="4191000"/>
            <a:chOff x="2971800" y="1075944"/>
            <a:chExt cx="2402205" cy="4191000"/>
          </a:xfrm>
        </p:grpSpPr>
        <p:sp>
          <p:nvSpPr>
            <p:cNvPr id="9" name="object 9"/>
            <p:cNvSpPr/>
            <p:nvPr/>
          </p:nvSpPr>
          <p:spPr>
            <a:xfrm>
              <a:off x="2971787" y="1075955"/>
              <a:ext cx="2402205" cy="4191000"/>
            </a:xfrm>
            <a:custGeom>
              <a:avLst/>
              <a:gdLst/>
              <a:ahLst/>
              <a:cxnLst/>
              <a:rect l="l" t="t" r="r" b="b"/>
              <a:pathLst>
                <a:path w="2402204" h="4191000">
                  <a:moveTo>
                    <a:pt x="2401824" y="0"/>
                  </a:moveTo>
                  <a:lnTo>
                    <a:pt x="2219325" y="0"/>
                  </a:lnTo>
                  <a:lnTo>
                    <a:pt x="2219325" y="190881"/>
                  </a:lnTo>
                  <a:lnTo>
                    <a:pt x="2219325" y="3810381"/>
                  </a:lnTo>
                  <a:lnTo>
                    <a:pt x="2211349" y="3850475"/>
                  </a:lnTo>
                  <a:lnTo>
                    <a:pt x="2188641" y="3884460"/>
                  </a:lnTo>
                  <a:lnTo>
                    <a:pt x="2154656" y="3907167"/>
                  </a:lnTo>
                  <a:lnTo>
                    <a:pt x="2114550" y="3915156"/>
                  </a:lnTo>
                  <a:lnTo>
                    <a:pt x="285750" y="3915156"/>
                  </a:lnTo>
                  <a:lnTo>
                    <a:pt x="245656" y="3907167"/>
                  </a:lnTo>
                  <a:lnTo>
                    <a:pt x="211670" y="3884460"/>
                  </a:lnTo>
                  <a:lnTo>
                    <a:pt x="188950" y="3850475"/>
                  </a:lnTo>
                  <a:lnTo>
                    <a:pt x="180975" y="3810381"/>
                  </a:lnTo>
                  <a:lnTo>
                    <a:pt x="180975" y="190881"/>
                  </a:lnTo>
                  <a:lnTo>
                    <a:pt x="188950" y="150774"/>
                  </a:lnTo>
                  <a:lnTo>
                    <a:pt x="211670" y="116789"/>
                  </a:lnTo>
                  <a:lnTo>
                    <a:pt x="245656" y="94081"/>
                  </a:lnTo>
                  <a:lnTo>
                    <a:pt x="285750" y="86106"/>
                  </a:lnTo>
                  <a:lnTo>
                    <a:pt x="2114550" y="86106"/>
                  </a:lnTo>
                  <a:lnTo>
                    <a:pt x="2154656" y="94081"/>
                  </a:lnTo>
                  <a:lnTo>
                    <a:pt x="2188641" y="116789"/>
                  </a:lnTo>
                  <a:lnTo>
                    <a:pt x="2211349" y="150774"/>
                  </a:lnTo>
                  <a:lnTo>
                    <a:pt x="2219325" y="190881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4191000"/>
                  </a:lnTo>
                  <a:lnTo>
                    <a:pt x="2401824" y="4191000"/>
                  </a:lnTo>
                  <a:lnTo>
                    <a:pt x="2401824" y="3915156"/>
                  </a:lnTo>
                  <a:lnTo>
                    <a:pt x="2401824" y="86106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3249" y="1152523"/>
              <a:ext cx="2057400" cy="3848100"/>
            </a:xfrm>
            <a:custGeom>
              <a:avLst/>
              <a:gdLst/>
              <a:ahLst/>
              <a:cxnLst/>
              <a:rect l="l" t="t" r="r" b="b"/>
              <a:pathLst>
                <a:path w="2057400" h="3848100">
                  <a:moveTo>
                    <a:pt x="1950605" y="3848097"/>
                  </a:moveTo>
                  <a:lnTo>
                    <a:pt x="106795" y="3848097"/>
                  </a:lnTo>
                  <a:lnTo>
                    <a:pt x="99361" y="3847365"/>
                  </a:lnTo>
                  <a:lnTo>
                    <a:pt x="57038" y="3832998"/>
                  </a:lnTo>
                  <a:lnTo>
                    <a:pt x="23432" y="3803535"/>
                  </a:lnTo>
                  <a:lnTo>
                    <a:pt x="3660" y="3763455"/>
                  </a:lnTo>
                  <a:lnTo>
                    <a:pt x="0" y="3741303"/>
                  </a:lnTo>
                  <a:lnTo>
                    <a:pt x="0" y="3733799"/>
                  </a:lnTo>
                  <a:lnTo>
                    <a:pt x="0" y="106796"/>
                  </a:lnTo>
                  <a:lnTo>
                    <a:pt x="11572" y="63621"/>
                  </a:lnTo>
                  <a:lnTo>
                    <a:pt x="38784" y="28168"/>
                  </a:lnTo>
                  <a:lnTo>
                    <a:pt x="77492" y="5827"/>
                  </a:lnTo>
                  <a:lnTo>
                    <a:pt x="106795" y="0"/>
                  </a:lnTo>
                  <a:lnTo>
                    <a:pt x="1950605" y="0"/>
                  </a:lnTo>
                  <a:lnTo>
                    <a:pt x="1993774" y="11570"/>
                  </a:lnTo>
                  <a:lnTo>
                    <a:pt x="2029228" y="38781"/>
                  </a:lnTo>
                  <a:lnTo>
                    <a:pt x="2051571" y="77488"/>
                  </a:lnTo>
                  <a:lnTo>
                    <a:pt x="2057399" y="106796"/>
                  </a:lnTo>
                  <a:lnTo>
                    <a:pt x="2057399" y="3741303"/>
                  </a:lnTo>
                  <a:lnTo>
                    <a:pt x="2045826" y="3784468"/>
                  </a:lnTo>
                  <a:lnTo>
                    <a:pt x="2018615" y="3819926"/>
                  </a:lnTo>
                  <a:lnTo>
                    <a:pt x="1979906" y="3842265"/>
                  </a:lnTo>
                  <a:lnTo>
                    <a:pt x="1958037" y="3847365"/>
                  </a:lnTo>
                  <a:lnTo>
                    <a:pt x="1950605" y="3848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54387" y="1024982"/>
            <a:ext cx="1142365" cy="109220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3400" spc="-780" dirty="0">
                <a:solidFill>
                  <a:srgbClr val="1F2937"/>
                </a:solidFill>
                <a:latin typeface="Segoe UI Symbol"/>
                <a:cs typeface="Segoe UI Symbol"/>
              </a:rPr>
              <a:t>2️⃣</a:t>
            </a:r>
            <a:endParaRPr sz="3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50" b="1" spc="-30" dirty="0">
                <a:solidFill>
                  <a:srgbClr val="118AB1"/>
                </a:solidFill>
                <a:latin typeface="Arial"/>
                <a:cs typeface="Arial"/>
              </a:rPr>
              <a:t>Haalbaarheid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4387" y="2187713"/>
            <a:ext cx="161290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0">
              <a:lnSpc>
                <a:spcPct val="113599"/>
              </a:lnSpc>
              <a:spcBef>
                <a:spcPts val="95"/>
              </a:spcBef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Vormen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virtuele energiegemeenschap.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13599"/>
              </a:lnSpc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Verzamelen</a:t>
            </a:r>
            <a:r>
              <a:rPr sz="1100" spc="49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verbruiks-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en opwekdata.</a:t>
            </a:r>
            <a:r>
              <a:rPr sz="1100" spc="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Uitvoeren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een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haalbaarheidsonderzoek.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34000" y="1075944"/>
            <a:ext cx="2402205" cy="4191000"/>
            <a:chOff x="5334000" y="1075944"/>
            <a:chExt cx="2402205" cy="4191000"/>
          </a:xfrm>
        </p:grpSpPr>
        <p:sp>
          <p:nvSpPr>
            <p:cNvPr id="14" name="object 14"/>
            <p:cNvSpPr/>
            <p:nvPr/>
          </p:nvSpPr>
          <p:spPr>
            <a:xfrm>
              <a:off x="5333987" y="1075955"/>
              <a:ext cx="2402205" cy="4191000"/>
            </a:xfrm>
            <a:custGeom>
              <a:avLst/>
              <a:gdLst/>
              <a:ahLst/>
              <a:cxnLst/>
              <a:rect l="l" t="t" r="r" b="b"/>
              <a:pathLst>
                <a:path w="2402204" h="4191000">
                  <a:moveTo>
                    <a:pt x="2401824" y="0"/>
                  </a:moveTo>
                  <a:lnTo>
                    <a:pt x="2219325" y="0"/>
                  </a:lnTo>
                  <a:lnTo>
                    <a:pt x="2219325" y="190881"/>
                  </a:lnTo>
                  <a:lnTo>
                    <a:pt x="2219325" y="3810381"/>
                  </a:lnTo>
                  <a:lnTo>
                    <a:pt x="2211349" y="3850475"/>
                  </a:lnTo>
                  <a:lnTo>
                    <a:pt x="2188641" y="3884460"/>
                  </a:lnTo>
                  <a:lnTo>
                    <a:pt x="2154656" y="3907167"/>
                  </a:lnTo>
                  <a:lnTo>
                    <a:pt x="2114550" y="3915156"/>
                  </a:lnTo>
                  <a:lnTo>
                    <a:pt x="285750" y="3915156"/>
                  </a:lnTo>
                  <a:lnTo>
                    <a:pt x="245656" y="3907167"/>
                  </a:lnTo>
                  <a:lnTo>
                    <a:pt x="211670" y="3884460"/>
                  </a:lnTo>
                  <a:lnTo>
                    <a:pt x="188950" y="3850475"/>
                  </a:lnTo>
                  <a:lnTo>
                    <a:pt x="180975" y="3810381"/>
                  </a:lnTo>
                  <a:lnTo>
                    <a:pt x="180975" y="190881"/>
                  </a:lnTo>
                  <a:lnTo>
                    <a:pt x="188950" y="150774"/>
                  </a:lnTo>
                  <a:lnTo>
                    <a:pt x="211670" y="116789"/>
                  </a:lnTo>
                  <a:lnTo>
                    <a:pt x="245656" y="94081"/>
                  </a:lnTo>
                  <a:lnTo>
                    <a:pt x="285750" y="86106"/>
                  </a:lnTo>
                  <a:lnTo>
                    <a:pt x="2114550" y="86106"/>
                  </a:lnTo>
                  <a:lnTo>
                    <a:pt x="2154656" y="94081"/>
                  </a:lnTo>
                  <a:lnTo>
                    <a:pt x="2188641" y="116789"/>
                  </a:lnTo>
                  <a:lnTo>
                    <a:pt x="2211349" y="150774"/>
                  </a:lnTo>
                  <a:lnTo>
                    <a:pt x="2219325" y="190881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4191000"/>
                  </a:lnTo>
                  <a:lnTo>
                    <a:pt x="2401824" y="4191000"/>
                  </a:lnTo>
                  <a:lnTo>
                    <a:pt x="2401824" y="3915156"/>
                  </a:lnTo>
                  <a:lnTo>
                    <a:pt x="2401824" y="86106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5449" y="1152523"/>
              <a:ext cx="2057400" cy="3848100"/>
            </a:xfrm>
            <a:custGeom>
              <a:avLst/>
              <a:gdLst/>
              <a:ahLst/>
              <a:cxnLst/>
              <a:rect l="l" t="t" r="r" b="b"/>
              <a:pathLst>
                <a:path w="2057400" h="3848100">
                  <a:moveTo>
                    <a:pt x="1950605" y="3848097"/>
                  </a:moveTo>
                  <a:lnTo>
                    <a:pt x="106795" y="3848097"/>
                  </a:lnTo>
                  <a:lnTo>
                    <a:pt x="99362" y="3847365"/>
                  </a:lnTo>
                  <a:lnTo>
                    <a:pt x="57038" y="3832998"/>
                  </a:lnTo>
                  <a:lnTo>
                    <a:pt x="23432" y="3803535"/>
                  </a:lnTo>
                  <a:lnTo>
                    <a:pt x="3660" y="3763455"/>
                  </a:lnTo>
                  <a:lnTo>
                    <a:pt x="0" y="3741303"/>
                  </a:lnTo>
                  <a:lnTo>
                    <a:pt x="0" y="3733799"/>
                  </a:lnTo>
                  <a:lnTo>
                    <a:pt x="0" y="106796"/>
                  </a:lnTo>
                  <a:lnTo>
                    <a:pt x="11573" y="63621"/>
                  </a:lnTo>
                  <a:lnTo>
                    <a:pt x="38785" y="28168"/>
                  </a:lnTo>
                  <a:lnTo>
                    <a:pt x="77493" y="5827"/>
                  </a:lnTo>
                  <a:lnTo>
                    <a:pt x="106795" y="0"/>
                  </a:lnTo>
                  <a:lnTo>
                    <a:pt x="1950605" y="0"/>
                  </a:lnTo>
                  <a:lnTo>
                    <a:pt x="1993774" y="11570"/>
                  </a:lnTo>
                  <a:lnTo>
                    <a:pt x="2029228" y="38781"/>
                  </a:lnTo>
                  <a:lnTo>
                    <a:pt x="2051570" y="77488"/>
                  </a:lnTo>
                  <a:lnTo>
                    <a:pt x="2057399" y="106796"/>
                  </a:lnTo>
                  <a:lnTo>
                    <a:pt x="2057399" y="3741303"/>
                  </a:lnTo>
                  <a:lnTo>
                    <a:pt x="2045826" y="3784468"/>
                  </a:lnTo>
                  <a:lnTo>
                    <a:pt x="2018614" y="3819926"/>
                  </a:lnTo>
                  <a:lnTo>
                    <a:pt x="1979906" y="3842265"/>
                  </a:lnTo>
                  <a:lnTo>
                    <a:pt x="1958037" y="3847365"/>
                  </a:lnTo>
                  <a:lnTo>
                    <a:pt x="1950605" y="3848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16587" y="1024982"/>
            <a:ext cx="1595755" cy="109220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3400" spc="-780" dirty="0">
                <a:solidFill>
                  <a:srgbClr val="1F2937"/>
                </a:solidFill>
                <a:latin typeface="Segoe UI Symbol"/>
                <a:cs typeface="Segoe UI Symbol"/>
              </a:rPr>
              <a:t>3️⃣</a:t>
            </a:r>
            <a:endParaRPr sz="3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50" b="1" spc="-45" dirty="0">
                <a:solidFill>
                  <a:srgbClr val="118AB1"/>
                </a:solidFill>
                <a:latin typeface="Arial"/>
                <a:cs typeface="Arial"/>
              </a:rPr>
              <a:t>Kleinschalige</a:t>
            </a:r>
            <a:r>
              <a:rPr sz="1450" b="1" spc="-40" dirty="0">
                <a:solidFill>
                  <a:srgbClr val="118AB1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18AB1"/>
                </a:solidFill>
                <a:latin typeface="Arial"/>
                <a:cs typeface="Arial"/>
              </a:rPr>
              <a:t>start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6587" y="2187713"/>
            <a:ext cx="144526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5"/>
              </a:spcBef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Opzet</a:t>
            </a:r>
            <a:r>
              <a:rPr sz="11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een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kleinschalige energiegemeenschap.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Implementeren</a:t>
            </a:r>
            <a:r>
              <a:rPr sz="1100" spc="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P2P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platform.</a:t>
            </a:r>
            <a:r>
              <a:rPr sz="1100" spc="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Leren</a:t>
            </a:r>
            <a:r>
              <a:rPr sz="1100" spc="2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de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praktijk.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96200" y="1075944"/>
            <a:ext cx="2402205" cy="4191000"/>
            <a:chOff x="7696200" y="1075944"/>
            <a:chExt cx="2402205" cy="4191000"/>
          </a:xfrm>
          <a:solidFill>
            <a:schemeClr val="bg1">
              <a:lumMod val="65000"/>
            </a:schemeClr>
          </a:solidFill>
        </p:grpSpPr>
        <p:sp>
          <p:nvSpPr>
            <p:cNvPr id="19" name="object 19"/>
            <p:cNvSpPr/>
            <p:nvPr/>
          </p:nvSpPr>
          <p:spPr>
            <a:xfrm>
              <a:off x="7696187" y="1075955"/>
              <a:ext cx="2402205" cy="4191000"/>
            </a:xfrm>
            <a:custGeom>
              <a:avLst/>
              <a:gdLst/>
              <a:ahLst/>
              <a:cxnLst/>
              <a:rect l="l" t="t" r="r" b="b"/>
              <a:pathLst>
                <a:path w="2402204" h="4191000">
                  <a:moveTo>
                    <a:pt x="2401824" y="0"/>
                  </a:moveTo>
                  <a:lnTo>
                    <a:pt x="2219325" y="0"/>
                  </a:lnTo>
                  <a:lnTo>
                    <a:pt x="2219325" y="190881"/>
                  </a:lnTo>
                  <a:lnTo>
                    <a:pt x="2219325" y="3810381"/>
                  </a:lnTo>
                  <a:lnTo>
                    <a:pt x="2211349" y="3850475"/>
                  </a:lnTo>
                  <a:lnTo>
                    <a:pt x="2188641" y="3884460"/>
                  </a:lnTo>
                  <a:lnTo>
                    <a:pt x="2154644" y="3907167"/>
                  </a:lnTo>
                  <a:lnTo>
                    <a:pt x="2114550" y="3915156"/>
                  </a:lnTo>
                  <a:lnTo>
                    <a:pt x="285750" y="3915156"/>
                  </a:lnTo>
                  <a:lnTo>
                    <a:pt x="245656" y="3907167"/>
                  </a:lnTo>
                  <a:lnTo>
                    <a:pt x="211670" y="3884460"/>
                  </a:lnTo>
                  <a:lnTo>
                    <a:pt x="188950" y="3850475"/>
                  </a:lnTo>
                  <a:lnTo>
                    <a:pt x="180975" y="3810381"/>
                  </a:lnTo>
                  <a:lnTo>
                    <a:pt x="180975" y="190881"/>
                  </a:lnTo>
                  <a:lnTo>
                    <a:pt x="188950" y="150774"/>
                  </a:lnTo>
                  <a:lnTo>
                    <a:pt x="211670" y="116789"/>
                  </a:lnTo>
                  <a:lnTo>
                    <a:pt x="245656" y="94081"/>
                  </a:lnTo>
                  <a:lnTo>
                    <a:pt x="285750" y="86106"/>
                  </a:lnTo>
                  <a:lnTo>
                    <a:pt x="2114550" y="86106"/>
                  </a:lnTo>
                  <a:lnTo>
                    <a:pt x="2154644" y="94081"/>
                  </a:lnTo>
                  <a:lnTo>
                    <a:pt x="2188641" y="116789"/>
                  </a:lnTo>
                  <a:lnTo>
                    <a:pt x="2211349" y="150774"/>
                  </a:lnTo>
                  <a:lnTo>
                    <a:pt x="2219325" y="190881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4191000"/>
                  </a:lnTo>
                  <a:lnTo>
                    <a:pt x="2401824" y="4191000"/>
                  </a:lnTo>
                  <a:lnTo>
                    <a:pt x="2401824" y="3915156"/>
                  </a:lnTo>
                  <a:lnTo>
                    <a:pt x="2401824" y="86106"/>
                  </a:lnTo>
                  <a:lnTo>
                    <a:pt x="24018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67649" y="1152523"/>
              <a:ext cx="2057400" cy="3848100"/>
            </a:xfrm>
            <a:custGeom>
              <a:avLst/>
              <a:gdLst/>
              <a:ahLst/>
              <a:cxnLst/>
              <a:rect l="l" t="t" r="r" b="b"/>
              <a:pathLst>
                <a:path w="2057400" h="3848100">
                  <a:moveTo>
                    <a:pt x="1950604" y="3848097"/>
                  </a:moveTo>
                  <a:lnTo>
                    <a:pt x="106794" y="3848097"/>
                  </a:lnTo>
                  <a:lnTo>
                    <a:pt x="99361" y="3847365"/>
                  </a:lnTo>
                  <a:lnTo>
                    <a:pt x="57037" y="3832998"/>
                  </a:lnTo>
                  <a:lnTo>
                    <a:pt x="23432" y="3803535"/>
                  </a:lnTo>
                  <a:lnTo>
                    <a:pt x="3659" y="3763455"/>
                  </a:lnTo>
                  <a:lnTo>
                    <a:pt x="0" y="3741303"/>
                  </a:lnTo>
                  <a:lnTo>
                    <a:pt x="0" y="3733799"/>
                  </a:lnTo>
                  <a:lnTo>
                    <a:pt x="0" y="106796"/>
                  </a:lnTo>
                  <a:lnTo>
                    <a:pt x="11571" y="63621"/>
                  </a:lnTo>
                  <a:lnTo>
                    <a:pt x="38784" y="28168"/>
                  </a:lnTo>
                  <a:lnTo>
                    <a:pt x="77492" y="5827"/>
                  </a:lnTo>
                  <a:lnTo>
                    <a:pt x="106794" y="0"/>
                  </a:lnTo>
                  <a:lnTo>
                    <a:pt x="1950604" y="0"/>
                  </a:lnTo>
                  <a:lnTo>
                    <a:pt x="1993774" y="11570"/>
                  </a:lnTo>
                  <a:lnTo>
                    <a:pt x="2029228" y="38781"/>
                  </a:lnTo>
                  <a:lnTo>
                    <a:pt x="2051569" y="77488"/>
                  </a:lnTo>
                  <a:lnTo>
                    <a:pt x="2057399" y="106796"/>
                  </a:lnTo>
                  <a:lnTo>
                    <a:pt x="2057399" y="3741303"/>
                  </a:lnTo>
                  <a:lnTo>
                    <a:pt x="2045826" y="3784468"/>
                  </a:lnTo>
                  <a:lnTo>
                    <a:pt x="2018614" y="3819926"/>
                  </a:lnTo>
                  <a:lnTo>
                    <a:pt x="1979906" y="3842265"/>
                  </a:lnTo>
                  <a:lnTo>
                    <a:pt x="1958037" y="3847365"/>
                  </a:lnTo>
                  <a:lnTo>
                    <a:pt x="1950604" y="38480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078786" y="1024982"/>
            <a:ext cx="1216660" cy="135890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3400" spc="-780" dirty="0">
                <a:solidFill>
                  <a:srgbClr val="1F2937"/>
                </a:solidFill>
                <a:latin typeface="Segoe UI Symbol"/>
                <a:cs typeface="Segoe UI Symbol"/>
              </a:rPr>
              <a:t>4️⃣</a:t>
            </a:r>
            <a:endParaRPr sz="3400" dirty="0">
              <a:latin typeface="Segoe UI Symbol"/>
              <a:cs typeface="Segoe UI Symbol"/>
            </a:endParaRPr>
          </a:p>
          <a:p>
            <a:pPr marL="12700" marR="5080">
              <a:lnSpc>
                <a:spcPct val="120700"/>
              </a:lnSpc>
              <a:spcBef>
                <a:spcPts val="434"/>
              </a:spcBef>
            </a:pPr>
            <a:r>
              <a:rPr sz="1450" b="1" spc="-50" dirty="0">
                <a:solidFill>
                  <a:srgbClr val="118AB1"/>
                </a:solidFill>
                <a:latin typeface="Arial"/>
                <a:cs typeface="Arial"/>
              </a:rPr>
              <a:t>Uitrol</a:t>
            </a:r>
            <a:r>
              <a:rPr sz="1450" b="1" spc="-35" dirty="0">
                <a:solidFill>
                  <a:srgbClr val="118AB1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118AB1"/>
                </a:solidFill>
                <a:latin typeface="Arial"/>
                <a:cs typeface="Arial"/>
              </a:rPr>
              <a:t>op</a:t>
            </a:r>
            <a:r>
              <a:rPr sz="1450" b="1" spc="-105" dirty="0">
                <a:solidFill>
                  <a:srgbClr val="118AB1"/>
                </a:solidFill>
                <a:latin typeface="Arial"/>
                <a:cs typeface="Arial"/>
              </a:rPr>
              <a:t> </a:t>
            </a:r>
            <a:r>
              <a:rPr sz="1450" b="1" spc="-30" dirty="0">
                <a:solidFill>
                  <a:srgbClr val="118AB1"/>
                </a:solidFill>
                <a:latin typeface="Arial"/>
                <a:cs typeface="Arial"/>
              </a:rPr>
              <a:t>grote </a:t>
            </a:r>
            <a:r>
              <a:rPr sz="1450" b="1" spc="-10" dirty="0">
                <a:solidFill>
                  <a:srgbClr val="118AB1"/>
                </a:solidFill>
                <a:latin typeface="Arial"/>
                <a:cs typeface="Arial"/>
              </a:rPr>
              <a:t>schaal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78786" y="2454413"/>
            <a:ext cx="160274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5"/>
              </a:spcBef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Dagelijks</a:t>
            </a:r>
            <a:r>
              <a:rPr sz="11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beheer,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monitoren</a:t>
            </a:r>
            <a:r>
              <a:rPr sz="110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10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succes</a:t>
            </a:r>
            <a:r>
              <a:rPr sz="1100" spc="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doorontwikkelen</a:t>
            </a:r>
            <a:r>
              <a:rPr sz="1100" spc="18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met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nieuwe</a:t>
            </a:r>
            <a:r>
              <a:rPr sz="1100" spc="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projecten</a:t>
            </a:r>
            <a:r>
              <a:rPr sz="1100" spc="9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zoals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laadpalenOprichten</a:t>
            </a:r>
            <a:r>
              <a:rPr sz="1100" spc="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van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100" spc="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coöperatie.</a:t>
            </a:r>
            <a:r>
              <a:rPr sz="1100" spc="10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Uitvoeren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wervingscampagne</a:t>
            </a:r>
            <a:r>
              <a:rPr sz="1100" spc="1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en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optimaliseren</a:t>
            </a:r>
            <a:r>
              <a:rPr sz="1100" spc="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P2P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platform.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130175">
              <a:lnSpc>
                <a:spcPct val="113599"/>
              </a:lnSpc>
            </a:pP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Doorontwikkelen</a:t>
            </a:r>
            <a:r>
              <a:rPr sz="1100" spc="114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met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nieuwe</a:t>
            </a:r>
            <a:r>
              <a:rPr sz="1100" spc="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A5462"/>
                </a:solidFill>
                <a:latin typeface="Microsoft Sans Serif"/>
                <a:cs typeface="Microsoft Sans Serif"/>
              </a:rPr>
              <a:t>projecten</a:t>
            </a:r>
            <a:r>
              <a:rPr sz="1100" spc="9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zoals </a:t>
            </a:r>
            <a:r>
              <a:rPr sz="11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laadpalen..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501FEA6-B53E-CEA4-73DF-22A6388E36D6}"/>
              </a:ext>
            </a:extLst>
          </p:cNvPr>
          <p:cNvSpPr/>
          <p:nvPr/>
        </p:nvSpPr>
        <p:spPr>
          <a:xfrm>
            <a:off x="8318500" y="545465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14FE89-FB27-18C6-59F0-C42F731D9E35}"/>
              </a:ext>
            </a:extLst>
          </p:cNvPr>
          <p:cNvSpPr txBox="1"/>
          <p:nvPr/>
        </p:nvSpPr>
        <p:spPr>
          <a:xfrm>
            <a:off x="7905749" y="65688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Toekomst</a:t>
            </a:r>
            <a:r>
              <a:rPr lang="en-US" dirty="0"/>
              <a:t> 2030</a:t>
            </a:r>
            <a:r>
              <a:rPr lang="en-GB" dirty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0026-4E9C-B15F-73F1-0F5F146D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303243"/>
            <a:ext cx="7238999" cy="754053"/>
          </a:xfrm>
        </p:spPr>
        <p:txBody>
          <a:bodyPr/>
          <a:lstStyle/>
          <a:p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onderzoekfase</a:t>
            </a:r>
            <a:r>
              <a:rPr lang="en-US" dirty="0"/>
              <a:t> Werven </a:t>
            </a:r>
            <a:r>
              <a:rPr lang="en-US" dirty="0" err="1"/>
              <a:t>deelnemers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FD17-EB44-29E5-0A35-42F2F021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900" y="1737995"/>
            <a:ext cx="9624060" cy="51706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nl-NL" sz="2400" dirty="0" err="1"/>
              <a:t>Deelnemersverzameling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virtuele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gemeenschap</a:t>
            </a:r>
            <a:r>
              <a:rPr lang="en-US" altLang="nl-NL" sz="2400" dirty="0"/>
              <a:t> </a:t>
            </a:r>
            <a:r>
              <a:rPr lang="en-US" altLang="nl-NL" sz="2400" dirty="0" err="1"/>
              <a:t>moet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representatief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zijn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beperkt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doelgebied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hoge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participatiegraad</a:t>
            </a:r>
            <a:r>
              <a:rPr lang="en-US" altLang="nl-NL" sz="2400" dirty="0"/>
              <a:t> (30-50%). </a:t>
            </a: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Max 500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nl-NL" sz="2400" dirty="0" err="1"/>
              <a:t>Installeren</a:t>
            </a:r>
            <a:r>
              <a:rPr lang="en-US" altLang="nl-NL" sz="2400" dirty="0"/>
              <a:t> P1 meters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apps </a:t>
            </a:r>
            <a:r>
              <a:rPr lang="en-US" altLang="nl-NL" sz="2400" dirty="0" err="1"/>
              <a:t>bij</a:t>
            </a:r>
            <a:r>
              <a:rPr lang="en-US" altLang="nl-NL" sz="2400" dirty="0"/>
              <a:t> de </a:t>
            </a:r>
            <a:r>
              <a:rPr lang="en-US" altLang="nl-NL" sz="2400" dirty="0" err="1"/>
              <a:t>deelnemers</a:t>
            </a:r>
            <a:r>
              <a:rPr lang="en-US" altLang="nl-NL" sz="2400" dirty="0"/>
              <a:t>.</a:t>
            </a:r>
            <a:br>
              <a:rPr lang="en-US" altLang="nl-NL" sz="2400" dirty="0"/>
            </a:br>
            <a:r>
              <a:rPr lang="en-US" altLang="nl-NL" sz="2400" dirty="0" err="1"/>
              <a:t>waarmee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afname</a:t>
            </a:r>
            <a:r>
              <a:rPr lang="en-US" altLang="nl-NL" sz="2400" dirty="0"/>
              <a:t>-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opwekgegevens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worden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verzameld</a:t>
            </a:r>
            <a:r>
              <a:rPr lang="en-US" altLang="nl-NL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nl-NL" sz="2400" dirty="0" err="1"/>
              <a:t>Enquêtes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waarmee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gebruiksprofielen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worden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opgevraagd</a:t>
            </a:r>
            <a:r>
              <a:rPr lang="en-US" altLang="nl-NL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Administratie deelnemers.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Deelnemersreglement met heldere afspraken over rechten en privacy.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Opzetten database stroomgebruik.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24x4 meetreeksen per dag per deelnemer en 365 dagen meten.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Toevoegen: </a:t>
            </a:r>
            <a:r>
              <a:rPr lang="nl-NL" altLang="nl-NL" sz="2400" dirty="0" err="1"/>
              <a:t>markt-tarieven</a:t>
            </a:r>
            <a:r>
              <a:rPr lang="nl-NL" altLang="nl-NL" sz="2400" dirty="0"/>
              <a:t> op kwartierbasis.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sz="2400" dirty="0"/>
              <a:t>Toevoegen gebruiksprofielen.</a:t>
            </a:r>
          </a:p>
          <a:p>
            <a:pPr marL="342900" indent="-342900">
              <a:buFont typeface="+mj-lt"/>
              <a:buAutoNum type="arabicPeriod"/>
            </a:pPr>
            <a:endParaRPr lang="en-US" altLang="nl-NL" dirty="0"/>
          </a:p>
          <a:p>
            <a:pPr marL="342900" indent="-342900">
              <a:buFont typeface="+mj-lt"/>
              <a:buAutoNum type="arabicPeriod"/>
            </a:pPr>
            <a:endParaRPr lang="en-US" altLang="nl-NL" dirty="0"/>
          </a:p>
          <a:p>
            <a:pPr marL="342900" indent="-342900">
              <a:buFont typeface="+mj-lt"/>
              <a:buAutoNum type="arabicPeriod"/>
            </a:pPr>
            <a:endParaRPr lang="en-US" altLang="nl-NL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41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7C33-EFDE-C877-6063-EE2F9DDD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303243"/>
            <a:ext cx="7924800" cy="492443"/>
          </a:xfrm>
        </p:spPr>
        <p:txBody>
          <a:bodyPr/>
          <a:lstStyle/>
          <a:p>
            <a:pPr algn="ctr"/>
            <a:r>
              <a:rPr lang="en-US" sz="3200" dirty="0"/>
              <a:t>Wat </a:t>
            </a:r>
            <a:r>
              <a:rPr lang="en-US" sz="3200" dirty="0" err="1"/>
              <a:t>wil</a:t>
            </a:r>
            <a:r>
              <a:rPr lang="en-US" sz="3200" dirty="0"/>
              <a:t> de </a:t>
            </a:r>
            <a:r>
              <a:rPr lang="en-US" sz="3200" dirty="0" err="1"/>
              <a:t>Leefbaarheidsgroep</a:t>
            </a:r>
            <a:r>
              <a:rPr lang="en-US" sz="3200" dirty="0"/>
              <a:t> </a:t>
            </a:r>
            <a:r>
              <a:rPr lang="en-US" sz="3200" dirty="0" err="1"/>
              <a:t>bereiken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34E4D-9919-E2F4-8397-C3A7B836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" y="1949450"/>
            <a:ext cx="10219023" cy="3724096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nl-NL" sz="3200" dirty="0" err="1"/>
              <a:t>Oprichting</a:t>
            </a:r>
            <a:r>
              <a:rPr lang="en-US" altLang="nl-NL" sz="3200" dirty="0"/>
              <a:t> van </a:t>
            </a:r>
            <a:r>
              <a:rPr lang="en-US" altLang="nl-NL" sz="3200" dirty="0" err="1"/>
              <a:t>een</a:t>
            </a:r>
            <a:r>
              <a:rPr lang="en-US" altLang="nl-NL" sz="3200" dirty="0"/>
              <a:t> </a:t>
            </a:r>
            <a:r>
              <a:rPr lang="en-US" altLang="nl-NL" sz="3200" dirty="0" err="1"/>
              <a:t>dorpsbrede</a:t>
            </a:r>
            <a:r>
              <a:rPr lang="en-US" altLang="nl-NL" sz="3200" dirty="0"/>
              <a:t> </a:t>
            </a:r>
            <a:r>
              <a:rPr lang="en-US" altLang="nl-NL" sz="3200" dirty="0" err="1"/>
              <a:t>Energiegemeenschap</a:t>
            </a:r>
            <a:r>
              <a:rPr lang="en-US" altLang="nl-NL" sz="3200" dirty="0"/>
              <a:t> conform de </a:t>
            </a:r>
            <a:r>
              <a:rPr lang="en-US" altLang="nl-NL" sz="3200" dirty="0" err="1"/>
              <a:t>nieuwe</a:t>
            </a:r>
            <a:r>
              <a:rPr lang="en-US" altLang="nl-NL" sz="3200" dirty="0"/>
              <a:t> </a:t>
            </a:r>
            <a:r>
              <a:rPr lang="en-US" altLang="nl-NL" sz="3200" dirty="0" err="1"/>
              <a:t>Energiewet</a:t>
            </a:r>
            <a:endParaRPr lang="en-US" altLang="nl-NL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nl-NL" sz="3200" dirty="0"/>
              <a:t>Een win-win </a:t>
            </a:r>
            <a:r>
              <a:rPr lang="en-US" altLang="nl-NL" sz="3200" dirty="0" err="1"/>
              <a:t>situatie</a:t>
            </a:r>
            <a:r>
              <a:rPr lang="en-US" altLang="nl-NL" sz="3200" dirty="0"/>
              <a:t> </a:t>
            </a:r>
            <a:r>
              <a:rPr lang="en-US" altLang="nl-NL" sz="3200" dirty="0" err="1"/>
              <a:t>creëren</a:t>
            </a:r>
            <a:r>
              <a:rPr lang="en-US" altLang="nl-NL" sz="3200" dirty="0"/>
              <a:t> </a:t>
            </a:r>
            <a:r>
              <a:rPr lang="en-US" altLang="nl-NL" sz="3200" dirty="0" err="1"/>
              <a:t>voor</a:t>
            </a:r>
            <a:r>
              <a:rPr lang="en-US" altLang="nl-NL" sz="3200" dirty="0"/>
              <a:t> </a:t>
            </a:r>
            <a:r>
              <a:rPr lang="en-US" altLang="nl-NL" sz="3200" dirty="0" err="1"/>
              <a:t>bewoners</a:t>
            </a:r>
            <a:r>
              <a:rPr lang="en-US" altLang="nl-NL" sz="3200" dirty="0"/>
              <a:t> met </a:t>
            </a:r>
            <a:r>
              <a:rPr lang="en-US" altLang="nl-NL" sz="3200" dirty="0" err="1"/>
              <a:t>en</a:t>
            </a:r>
            <a:r>
              <a:rPr lang="en-US" altLang="nl-NL" sz="3200" dirty="0"/>
              <a:t> </a:t>
            </a:r>
            <a:r>
              <a:rPr lang="en-US" altLang="nl-NL" sz="3200" dirty="0" err="1"/>
              <a:t>zonder</a:t>
            </a:r>
            <a:r>
              <a:rPr lang="en-US" altLang="nl-NL" sz="3200" dirty="0"/>
              <a:t> </a:t>
            </a:r>
            <a:r>
              <a:rPr lang="en-US" altLang="nl-NL" sz="3200" dirty="0" err="1"/>
              <a:t>zonnepanelen</a:t>
            </a:r>
            <a:endParaRPr lang="en-US" altLang="nl-NL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nl-NL" sz="32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nl-NL" sz="3200" dirty="0" err="1">
                <a:solidFill>
                  <a:schemeClr val="bg1">
                    <a:lumMod val="85000"/>
                  </a:schemeClr>
                </a:solidFill>
              </a:rPr>
              <a:t>Tegengaan</a:t>
            </a:r>
            <a:r>
              <a:rPr lang="en-US" altLang="nl-NL" sz="3200" dirty="0">
                <a:solidFill>
                  <a:schemeClr val="bg1">
                    <a:lumMod val="85000"/>
                  </a:schemeClr>
                </a:solidFill>
              </a:rPr>
              <a:t> van </a:t>
            </a:r>
            <a:r>
              <a:rPr lang="en-US" altLang="nl-NL" sz="3200" dirty="0" err="1">
                <a:solidFill>
                  <a:schemeClr val="bg1">
                    <a:lumMod val="85000"/>
                  </a:schemeClr>
                </a:solidFill>
              </a:rPr>
              <a:t>netcongestie</a:t>
            </a:r>
            <a:r>
              <a:rPr lang="en-US" altLang="nl-NL" sz="3200" dirty="0">
                <a:solidFill>
                  <a:schemeClr val="bg1">
                    <a:lumMod val="85000"/>
                  </a:schemeClr>
                </a:solidFill>
              </a:rPr>
              <a:t> in het </a:t>
            </a:r>
            <a:r>
              <a:rPr lang="en-US" altLang="nl-NL" sz="3200" dirty="0" err="1">
                <a:solidFill>
                  <a:schemeClr val="bg1">
                    <a:lumMod val="85000"/>
                  </a:schemeClr>
                </a:solidFill>
              </a:rPr>
              <a:t>laagspanningsnet</a:t>
            </a:r>
            <a:r>
              <a:rPr lang="en-US" altLang="nl-NL" sz="32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nl-NL" sz="3200" dirty="0" err="1"/>
              <a:t>Bevorderen</a:t>
            </a:r>
            <a:r>
              <a:rPr lang="en-US" altLang="nl-NL" sz="3200" dirty="0"/>
              <a:t> van de </a:t>
            </a:r>
            <a:r>
              <a:rPr lang="en-US" altLang="nl-NL" sz="3200" dirty="0" err="1"/>
              <a:t>sociale</a:t>
            </a:r>
            <a:r>
              <a:rPr lang="en-US" altLang="nl-NL" sz="3200" dirty="0"/>
              <a:t> </a:t>
            </a:r>
            <a:r>
              <a:rPr lang="en-US" altLang="nl-NL" sz="3200" dirty="0" err="1"/>
              <a:t>samenhang</a:t>
            </a:r>
            <a:r>
              <a:rPr lang="en-US" altLang="nl-NL" sz="3200" dirty="0"/>
              <a:t> in het </a:t>
            </a:r>
            <a:r>
              <a:rPr lang="en-US" altLang="nl-NL" sz="3200" dirty="0" err="1"/>
              <a:t>dorp</a:t>
            </a:r>
            <a:r>
              <a:rPr lang="en-US" altLang="nl-NL" sz="3200" dirty="0"/>
              <a:t> </a:t>
            </a:r>
            <a:r>
              <a:rPr lang="en-US" altLang="nl-NL" sz="3200" dirty="0" err="1"/>
              <a:t>waardoor</a:t>
            </a:r>
            <a:r>
              <a:rPr lang="en-US" altLang="nl-NL" sz="3200" dirty="0"/>
              <a:t> </a:t>
            </a:r>
            <a:r>
              <a:rPr lang="en-US" altLang="nl-NL" sz="3200" dirty="0" err="1"/>
              <a:t>verdergaande</a:t>
            </a:r>
            <a:r>
              <a:rPr lang="en-US" altLang="nl-NL" sz="3200" dirty="0"/>
              <a:t> </a:t>
            </a:r>
            <a:r>
              <a:rPr lang="en-US" altLang="nl-NL" sz="3200" dirty="0" err="1"/>
              <a:t>samenwerking</a:t>
            </a:r>
            <a:r>
              <a:rPr lang="en-US" altLang="nl-NL" sz="3200" dirty="0"/>
              <a:t> </a:t>
            </a:r>
            <a:r>
              <a:rPr lang="en-US" altLang="nl-NL" sz="3200" dirty="0" err="1"/>
              <a:t>mogelijk</a:t>
            </a:r>
            <a:r>
              <a:rPr lang="en-US" altLang="nl-NL" sz="3200" dirty="0"/>
              <a:t> </a:t>
            </a:r>
            <a:r>
              <a:rPr lang="en-US" altLang="nl-NL" sz="3200" dirty="0" err="1"/>
              <a:t>wordt</a:t>
            </a:r>
            <a:endParaRPr lang="en-US" altLang="nl-NL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96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FBB0-7B2D-AD39-94F9-4A1C08DA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4462145" cy="377026"/>
          </a:xfrm>
        </p:spPr>
        <p:txBody>
          <a:bodyPr/>
          <a:lstStyle/>
          <a:p>
            <a:r>
              <a:rPr lang="en-US" dirty="0" err="1"/>
              <a:t>Handige</a:t>
            </a:r>
            <a:r>
              <a:rPr lang="en-US" dirty="0"/>
              <a:t> links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bronnen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A60C0-E0AC-DF82-61CC-A792F0C33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332398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https://www.glazenkamp.nl/energietransitie</a:t>
            </a:r>
            <a:endParaRPr lang="en-GB" dirty="0"/>
          </a:p>
          <a:p>
            <a:r>
              <a:rPr lang="en-GB" dirty="0">
                <a:hlinkClick r:id="rId3"/>
              </a:rPr>
              <a:t>https://www.liander.nl</a:t>
            </a:r>
            <a:endParaRPr lang="en-GB" dirty="0"/>
          </a:p>
          <a:p>
            <a:r>
              <a:rPr lang="en-GB" dirty="0">
                <a:hlinkClick r:id="rId4"/>
              </a:rPr>
              <a:t>https://www.tennet.eu/nl/de-elektriciteitsmarkt/congestiemanagement</a:t>
            </a:r>
            <a:endParaRPr lang="en-GB" dirty="0"/>
          </a:p>
          <a:p>
            <a:r>
              <a:rPr lang="en-GB" dirty="0">
                <a:hlinkClick r:id="rId5"/>
              </a:rPr>
              <a:t>https://www.tennet.eu/nl/de-elektriciteitsmarkt/congestiemanagement/netcapaciteitskaart</a:t>
            </a:r>
            <a:endParaRPr lang="en-GB" dirty="0"/>
          </a:p>
          <a:p>
            <a:r>
              <a:rPr lang="en-GB" dirty="0">
                <a:hlinkClick r:id="rId6"/>
              </a:rPr>
              <a:t>https://allecijfers.nl/postcode/6617/#kaart</a:t>
            </a:r>
            <a:endParaRPr lang="en-GB" dirty="0"/>
          </a:p>
          <a:p>
            <a:r>
              <a:rPr lang="en-GB" dirty="0">
                <a:hlinkClick r:id="rId7"/>
              </a:rPr>
              <a:t>https://www.arcgis.com/apps/mapviewer/index.html?layers=11b7bcf1b78b4462b91db0dff234cf78</a:t>
            </a:r>
            <a:endParaRPr lang="en-GB" dirty="0"/>
          </a:p>
          <a:p>
            <a:r>
              <a:rPr lang="en-GB">
                <a:hlinkClick r:id="rId8"/>
              </a:rPr>
              <a:t>https://www.liander.nl/over-ons/open-data#liggingsgegevens-elektriciteitsnetten</a:t>
            </a:r>
            <a:endParaRPr lang="en-GB"/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2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EFA8-DBA2-BF0D-4FCA-64C9AA92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4136331" cy="754053"/>
          </a:xfrm>
        </p:spPr>
        <p:txBody>
          <a:bodyPr/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5830D-62E0-3111-D3A8-4C983FB4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A92AF-BABD-599B-9890-17BCD84E4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38" y="26359"/>
            <a:ext cx="11240876" cy="75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7F1A-703F-DB86-6A5B-E1F35127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5050731" cy="754053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energienet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 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EDA6-393F-216C-43C5-7522E7C00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E01712A-0F7F-32C7-617E-3AF27B4D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1302"/>
            <a:ext cx="10693400" cy="60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F58E-12A6-993F-54EF-11B85616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4462145" cy="377026"/>
          </a:xfrm>
        </p:spPr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hoogspannings</a:t>
            </a:r>
            <a:r>
              <a:rPr lang="en-US" dirty="0"/>
              <a:t> </a:t>
            </a:r>
            <a:r>
              <a:rPr lang="en-US" dirty="0" err="1"/>
              <a:t>netwerk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2200B-80F8-264C-333D-39425B6C0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ACDAF-85CF-7C09-3AF5-163D47FBF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58850"/>
            <a:ext cx="5907466" cy="6071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00883-38AA-51F8-85D3-AC5BD8B7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98" y="816433"/>
            <a:ext cx="3518081" cy="63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394-2769-6A35-6A30-DCABD7CF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4462145" cy="377026"/>
          </a:xfrm>
        </p:spPr>
        <p:txBody>
          <a:bodyPr/>
          <a:lstStyle/>
          <a:p>
            <a:r>
              <a:rPr lang="en-US" dirty="0" err="1"/>
              <a:t>Regionaal</a:t>
            </a:r>
            <a:r>
              <a:rPr lang="en-US" dirty="0"/>
              <a:t> </a:t>
            </a:r>
            <a:r>
              <a:rPr lang="en-US" dirty="0" err="1"/>
              <a:t>netwerk</a:t>
            </a:r>
            <a:r>
              <a:rPr lang="en-US" dirty="0"/>
              <a:t> </a:t>
            </a:r>
            <a:r>
              <a:rPr lang="en-US" dirty="0" err="1"/>
              <a:t>Wijchen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97C9C-97FA-6A98-6794-919ADCBCA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48109-CB65-C4FA-7F82-F12F238B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1263650"/>
            <a:ext cx="9296400" cy="57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8924-D74C-0A06-AEED-02409287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69" y="303243"/>
            <a:ext cx="4462145" cy="377026"/>
          </a:xfrm>
        </p:spPr>
        <p:txBody>
          <a:bodyPr/>
          <a:lstStyle/>
          <a:p>
            <a:r>
              <a:rPr lang="en-US" dirty="0" err="1"/>
              <a:t>Regionaal</a:t>
            </a:r>
            <a:r>
              <a:rPr lang="en-US" dirty="0"/>
              <a:t> network Druten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47A5F-AC51-4103-33F6-728D29DBC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DE429-3E17-864F-7956-2E0C440E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5" y="1279325"/>
            <a:ext cx="8112299" cy="59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4D70-01FF-EE23-610A-B8B7B9D9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6301-5244-A30F-103C-BBD482A43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BEF65-6074-A5F7-19A0-39E4B992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" y="16782"/>
            <a:ext cx="4975559" cy="7653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CD7E6-743F-07D1-97BB-E883772A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-260350"/>
            <a:ext cx="5638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406649" y="505817"/>
            <a:ext cx="5917565" cy="1150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5965"/>
              </a:lnSpc>
              <a:spcBef>
                <a:spcPts val="90"/>
              </a:spcBef>
            </a:pPr>
            <a:r>
              <a:rPr sz="5000" spc="-165" dirty="0"/>
              <a:t>Energie</a:t>
            </a:r>
            <a:r>
              <a:rPr sz="5000" spc="-585" dirty="0"/>
              <a:t> </a:t>
            </a:r>
            <a:r>
              <a:rPr sz="5000" spc="-125" dirty="0"/>
              <a:t>voor</a:t>
            </a:r>
            <a:r>
              <a:rPr sz="5000" spc="-560" dirty="0"/>
              <a:t> </a:t>
            </a:r>
            <a:r>
              <a:rPr sz="5000" spc="-60" dirty="0"/>
              <a:t>de</a:t>
            </a:r>
            <a:r>
              <a:rPr sz="5000" spc="-585" dirty="0"/>
              <a:t> </a:t>
            </a:r>
            <a:r>
              <a:rPr sz="5000" spc="-20" dirty="0"/>
              <a:t>Wijk</a:t>
            </a:r>
            <a:endParaRPr sz="5000" dirty="0"/>
          </a:p>
          <a:p>
            <a:pPr marR="22860" algn="ctr">
              <a:lnSpc>
                <a:spcPts val="2900"/>
              </a:lnSpc>
            </a:pPr>
            <a:r>
              <a:rPr spc="-155" dirty="0">
                <a:solidFill>
                  <a:srgbClr val="118AB1"/>
                </a:solidFill>
              </a:rPr>
              <a:t>Een</a:t>
            </a:r>
            <a:r>
              <a:rPr spc="-95" dirty="0">
                <a:solidFill>
                  <a:srgbClr val="118AB1"/>
                </a:solidFill>
              </a:rPr>
              <a:t> </a:t>
            </a:r>
            <a:r>
              <a:rPr spc="-75" dirty="0">
                <a:solidFill>
                  <a:srgbClr val="118AB1"/>
                </a:solidFill>
              </a:rPr>
              <a:t>Smart</a:t>
            </a:r>
            <a:r>
              <a:rPr spc="-160" dirty="0">
                <a:solidFill>
                  <a:srgbClr val="118AB1"/>
                </a:solidFill>
              </a:rPr>
              <a:t> </a:t>
            </a:r>
            <a:r>
              <a:rPr spc="-120" dirty="0">
                <a:solidFill>
                  <a:srgbClr val="118AB1"/>
                </a:solidFill>
              </a:rPr>
              <a:t>Grid</a:t>
            </a:r>
            <a:r>
              <a:rPr spc="-100" dirty="0">
                <a:solidFill>
                  <a:srgbClr val="118AB1"/>
                </a:solidFill>
              </a:rPr>
              <a:t> </a:t>
            </a:r>
            <a:r>
              <a:rPr lang="en-US" spc="-100" dirty="0" err="1">
                <a:solidFill>
                  <a:srgbClr val="118AB1"/>
                </a:solidFill>
              </a:rPr>
              <a:t>Bergharen</a:t>
            </a:r>
            <a:r>
              <a:rPr lang="en-US" spc="-100" dirty="0">
                <a:solidFill>
                  <a:srgbClr val="118AB1"/>
                </a:solidFill>
              </a:rPr>
              <a:t> </a:t>
            </a:r>
            <a:endParaRPr spc="-10" dirty="0">
              <a:solidFill>
                <a:srgbClr val="118AB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9602" y="2360643"/>
            <a:ext cx="387794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85" dirty="0">
                <a:solidFill>
                  <a:srgbClr val="073B4B"/>
                </a:solidFill>
                <a:latin typeface="Arial"/>
                <a:cs typeface="Arial"/>
              </a:rPr>
              <a:t>De</a:t>
            </a:r>
            <a:r>
              <a:rPr sz="2450" b="1" spc="-17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114" dirty="0">
                <a:solidFill>
                  <a:srgbClr val="073B4B"/>
                </a:solidFill>
                <a:latin typeface="Arial"/>
                <a:cs typeface="Arial"/>
              </a:rPr>
              <a:t>Kans</a:t>
            </a:r>
            <a:r>
              <a:rPr sz="2350" b="1" spc="-114" dirty="0">
                <a:solidFill>
                  <a:srgbClr val="073B4B"/>
                </a:solidFill>
                <a:latin typeface="Arial"/>
                <a:cs typeface="Arial"/>
              </a:rPr>
              <a:t>:</a:t>
            </a:r>
            <a:r>
              <a:rPr sz="2350" b="1" spc="4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105" dirty="0">
                <a:solidFill>
                  <a:srgbClr val="073B4B"/>
                </a:solidFill>
                <a:latin typeface="Arial"/>
                <a:cs typeface="Arial"/>
              </a:rPr>
              <a:t>Waarom</a:t>
            </a:r>
            <a:r>
              <a:rPr sz="2450" b="1" spc="-17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70" dirty="0">
                <a:solidFill>
                  <a:srgbClr val="073B4B"/>
                </a:solidFill>
                <a:latin typeface="Arial"/>
                <a:cs typeface="Arial"/>
              </a:rPr>
              <a:t>Juist</a:t>
            </a:r>
            <a:r>
              <a:rPr sz="2450" b="1" spc="-18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40" dirty="0">
                <a:solidFill>
                  <a:srgbClr val="073B4B"/>
                </a:solidFill>
                <a:latin typeface="Arial"/>
                <a:cs typeface="Arial"/>
              </a:rPr>
              <a:t>Nu</a:t>
            </a:r>
            <a:r>
              <a:rPr sz="2350" b="1" spc="-40" dirty="0">
                <a:solidFill>
                  <a:srgbClr val="073B4B"/>
                </a:solidFill>
                <a:latin typeface="Arial"/>
                <a:cs typeface="Arial"/>
              </a:rPr>
              <a:t>?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6438" y="3020490"/>
            <a:ext cx="6888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290" marR="5080" indent="-530225">
              <a:lnSpc>
                <a:spcPct val="115399"/>
              </a:lnSpc>
              <a:spcBef>
                <a:spcPts val="100"/>
              </a:spcBef>
            </a:pP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"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perfecte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storm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"</a:t>
            </a:r>
            <a:r>
              <a:rPr sz="1250" spc="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nieuwe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wetgeving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veranderende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regels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technologische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noodzaak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maakt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dit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hét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moment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om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als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wijk</a:t>
            </a: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controle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over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onze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eigen</a:t>
            </a:r>
            <a:r>
              <a:rPr sz="1300" spc="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energie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te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nemen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0" y="3895344"/>
            <a:ext cx="3182620" cy="3164205"/>
            <a:chOff x="609600" y="3895344"/>
            <a:chExt cx="3182620" cy="3164205"/>
          </a:xfrm>
        </p:grpSpPr>
        <p:sp>
          <p:nvSpPr>
            <p:cNvPr id="6" name="object 6"/>
            <p:cNvSpPr/>
            <p:nvPr/>
          </p:nvSpPr>
          <p:spPr>
            <a:xfrm>
              <a:off x="609587" y="3895356"/>
              <a:ext cx="3182620" cy="3164205"/>
            </a:xfrm>
            <a:custGeom>
              <a:avLst/>
              <a:gdLst/>
              <a:ahLst/>
              <a:cxnLst/>
              <a:rect l="l" t="t" r="r" b="b"/>
              <a:pathLst>
                <a:path w="3182620" h="3164204">
                  <a:moveTo>
                    <a:pt x="3182112" y="0"/>
                  </a:moveTo>
                  <a:lnTo>
                    <a:pt x="3000375" y="0"/>
                  </a:lnTo>
                  <a:lnTo>
                    <a:pt x="3000375" y="190881"/>
                  </a:lnTo>
                  <a:lnTo>
                    <a:pt x="3000375" y="2781681"/>
                  </a:lnTo>
                  <a:lnTo>
                    <a:pt x="2992399" y="2821775"/>
                  </a:lnTo>
                  <a:lnTo>
                    <a:pt x="2969691" y="2855760"/>
                  </a:lnTo>
                  <a:lnTo>
                    <a:pt x="2935706" y="2878467"/>
                  </a:lnTo>
                  <a:lnTo>
                    <a:pt x="2895600" y="2886456"/>
                  </a:lnTo>
                  <a:lnTo>
                    <a:pt x="285750" y="2886456"/>
                  </a:lnTo>
                  <a:lnTo>
                    <a:pt x="245656" y="2878467"/>
                  </a:lnTo>
                  <a:lnTo>
                    <a:pt x="211670" y="2855760"/>
                  </a:lnTo>
                  <a:lnTo>
                    <a:pt x="188950" y="2821775"/>
                  </a:lnTo>
                  <a:lnTo>
                    <a:pt x="180975" y="2781681"/>
                  </a:lnTo>
                  <a:lnTo>
                    <a:pt x="180975" y="190881"/>
                  </a:lnTo>
                  <a:lnTo>
                    <a:pt x="188950" y="150774"/>
                  </a:lnTo>
                  <a:lnTo>
                    <a:pt x="211670" y="116789"/>
                  </a:lnTo>
                  <a:lnTo>
                    <a:pt x="245656" y="94068"/>
                  </a:lnTo>
                  <a:lnTo>
                    <a:pt x="285750" y="86106"/>
                  </a:lnTo>
                  <a:lnTo>
                    <a:pt x="2895600" y="86106"/>
                  </a:lnTo>
                  <a:lnTo>
                    <a:pt x="2935706" y="94068"/>
                  </a:lnTo>
                  <a:lnTo>
                    <a:pt x="2969691" y="116789"/>
                  </a:lnTo>
                  <a:lnTo>
                    <a:pt x="2992399" y="150774"/>
                  </a:lnTo>
                  <a:lnTo>
                    <a:pt x="3000375" y="190881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3163824"/>
                  </a:lnTo>
                  <a:lnTo>
                    <a:pt x="3182112" y="3163824"/>
                  </a:lnTo>
                  <a:lnTo>
                    <a:pt x="3182112" y="2886456"/>
                  </a:lnTo>
                  <a:lnTo>
                    <a:pt x="3182112" y="86106"/>
                  </a:lnTo>
                  <a:lnTo>
                    <a:pt x="3182112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0099" y="3971924"/>
              <a:ext cx="2819400" cy="2819400"/>
            </a:xfrm>
            <a:custGeom>
              <a:avLst/>
              <a:gdLst/>
              <a:ahLst/>
              <a:cxnLst/>
              <a:rect l="l" t="t" r="r" b="b"/>
              <a:pathLst>
                <a:path w="2819400" h="2819400">
                  <a:moveTo>
                    <a:pt x="2712604" y="2819399"/>
                  </a:moveTo>
                  <a:lnTo>
                    <a:pt x="88995" y="2819399"/>
                  </a:lnTo>
                  <a:lnTo>
                    <a:pt x="82801" y="2818667"/>
                  </a:lnTo>
                  <a:lnTo>
                    <a:pt x="37131" y="2795966"/>
                  </a:lnTo>
                  <a:lnTo>
                    <a:pt x="12577" y="2762360"/>
                  </a:lnTo>
                  <a:lnTo>
                    <a:pt x="610" y="2720037"/>
                  </a:lnTo>
                  <a:lnTo>
                    <a:pt x="0" y="2712604"/>
                  </a:lnTo>
                  <a:lnTo>
                    <a:pt x="0" y="2705099"/>
                  </a:lnTo>
                  <a:lnTo>
                    <a:pt x="0" y="106794"/>
                  </a:lnTo>
                  <a:lnTo>
                    <a:pt x="9643" y="63625"/>
                  </a:lnTo>
                  <a:lnTo>
                    <a:pt x="32320" y="28170"/>
                  </a:lnTo>
                  <a:lnTo>
                    <a:pt x="64577" y="5828"/>
                  </a:lnTo>
                  <a:lnTo>
                    <a:pt x="88995" y="0"/>
                  </a:lnTo>
                  <a:lnTo>
                    <a:pt x="2712604" y="0"/>
                  </a:lnTo>
                  <a:lnTo>
                    <a:pt x="2755773" y="11572"/>
                  </a:lnTo>
                  <a:lnTo>
                    <a:pt x="2791228" y="38784"/>
                  </a:lnTo>
                  <a:lnTo>
                    <a:pt x="2813571" y="77492"/>
                  </a:lnTo>
                  <a:lnTo>
                    <a:pt x="2819399" y="106794"/>
                  </a:lnTo>
                  <a:lnTo>
                    <a:pt x="2819399" y="2712604"/>
                  </a:lnTo>
                  <a:lnTo>
                    <a:pt x="2807826" y="2755773"/>
                  </a:lnTo>
                  <a:lnTo>
                    <a:pt x="2780614" y="2791228"/>
                  </a:lnTo>
                  <a:lnTo>
                    <a:pt x="2741906" y="2813569"/>
                  </a:lnTo>
                  <a:lnTo>
                    <a:pt x="2720037" y="2818667"/>
                  </a:lnTo>
                  <a:lnTo>
                    <a:pt x="2712604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49" y="3971924"/>
              <a:ext cx="114300" cy="2819400"/>
            </a:xfrm>
            <a:custGeom>
              <a:avLst/>
              <a:gdLst/>
              <a:ahLst/>
              <a:cxnLst/>
              <a:rect l="l" t="t" r="r" b="b"/>
              <a:pathLst>
                <a:path w="114300" h="2819400">
                  <a:moveTo>
                    <a:pt x="114300" y="2819399"/>
                  </a:moveTo>
                  <a:lnTo>
                    <a:pt x="70559" y="2810698"/>
                  </a:lnTo>
                  <a:lnTo>
                    <a:pt x="33477" y="2785922"/>
                  </a:lnTo>
                  <a:lnTo>
                    <a:pt x="8700" y="2748839"/>
                  </a:lnTo>
                  <a:lnTo>
                    <a:pt x="0" y="2705100"/>
                  </a:lnTo>
                  <a:lnTo>
                    <a:pt x="0" y="114300"/>
                  </a:lnTo>
                  <a:lnTo>
                    <a:pt x="8700" y="70558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300" y="0"/>
                  </a:lnTo>
                  <a:lnTo>
                    <a:pt x="106793" y="544"/>
                  </a:lnTo>
                  <a:lnTo>
                    <a:pt x="99431" y="2175"/>
                  </a:lnTo>
                  <a:lnTo>
                    <a:pt x="65982" y="25900"/>
                  </a:lnTo>
                  <a:lnTo>
                    <a:pt x="47107" y="60364"/>
                  </a:lnTo>
                  <a:lnTo>
                    <a:pt x="38462" y="103040"/>
                  </a:lnTo>
                  <a:lnTo>
                    <a:pt x="38100" y="114300"/>
                  </a:lnTo>
                  <a:lnTo>
                    <a:pt x="38100" y="2705100"/>
                  </a:lnTo>
                  <a:lnTo>
                    <a:pt x="43900" y="2748839"/>
                  </a:lnTo>
                  <a:lnTo>
                    <a:pt x="60418" y="2785922"/>
                  </a:lnTo>
                  <a:lnTo>
                    <a:pt x="92213" y="2814505"/>
                  </a:lnTo>
                  <a:lnTo>
                    <a:pt x="106793" y="2818855"/>
                  </a:lnTo>
                  <a:lnTo>
                    <a:pt x="114300" y="2819399"/>
                  </a:lnTo>
                  <a:close/>
                </a:path>
              </a:pathLst>
            </a:custGeom>
            <a:solidFill>
              <a:srgbClr val="05D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0287" y="3737100"/>
            <a:ext cx="2357755" cy="231902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550" spc="-305" dirty="0">
                <a:solidFill>
                  <a:srgbClr val="1F2937"/>
                </a:solidFill>
                <a:latin typeface="Segoe UI Symbol"/>
                <a:cs typeface="Segoe UI Symbol"/>
              </a:rPr>
              <a:t>⚖</a:t>
            </a:r>
            <a:endParaRPr sz="4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50" b="1" spc="-50" dirty="0">
                <a:solidFill>
                  <a:srgbClr val="073B4B"/>
                </a:solidFill>
                <a:latin typeface="Arial"/>
                <a:cs typeface="Arial"/>
              </a:rPr>
              <a:t>Nieuwe</a:t>
            </a:r>
            <a:r>
              <a:rPr sz="1650" b="1" spc="-6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50" b="1" spc="-70" dirty="0">
                <a:solidFill>
                  <a:srgbClr val="073B4B"/>
                </a:solidFill>
                <a:latin typeface="Arial"/>
                <a:cs typeface="Arial"/>
              </a:rPr>
              <a:t>Energiewet</a:t>
            </a:r>
            <a:r>
              <a:rPr sz="1650" b="1" spc="-7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73B4B"/>
                </a:solidFill>
                <a:latin typeface="Sitka Small"/>
                <a:cs typeface="Sitka Small"/>
              </a:rPr>
              <a:t>2026</a:t>
            </a:r>
            <a:endParaRPr sz="1600">
              <a:latin typeface="Sitka Small"/>
              <a:cs typeface="Sitka Small"/>
            </a:endParaRPr>
          </a:p>
          <a:p>
            <a:pPr marL="12700" marR="42545">
              <a:lnSpc>
                <a:spcPct val="115399"/>
              </a:lnSpc>
              <a:spcBef>
                <a:spcPts val="600"/>
              </a:spcBef>
            </a:pP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wet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erkent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faciliteert 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'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energiedelen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'</a:t>
            </a:r>
            <a:r>
              <a:rPr sz="1250" spc="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binnen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lokale gemeenschappen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r>
              <a:rPr sz="1250" spc="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Dit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geeft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ons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solide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juridische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basis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52088" y="3895344"/>
            <a:ext cx="3191510" cy="3164205"/>
            <a:chOff x="3752088" y="3895344"/>
            <a:chExt cx="3191510" cy="3164205"/>
          </a:xfrm>
        </p:grpSpPr>
        <p:sp>
          <p:nvSpPr>
            <p:cNvPr id="11" name="object 11"/>
            <p:cNvSpPr/>
            <p:nvPr/>
          </p:nvSpPr>
          <p:spPr>
            <a:xfrm>
              <a:off x="3752075" y="3895356"/>
              <a:ext cx="3191510" cy="3164205"/>
            </a:xfrm>
            <a:custGeom>
              <a:avLst/>
              <a:gdLst/>
              <a:ahLst/>
              <a:cxnLst/>
              <a:rect l="l" t="t" r="r" b="b"/>
              <a:pathLst>
                <a:path w="3191509" h="3164204">
                  <a:moveTo>
                    <a:pt x="3191256" y="0"/>
                  </a:moveTo>
                  <a:lnTo>
                    <a:pt x="3010662" y="0"/>
                  </a:lnTo>
                  <a:lnTo>
                    <a:pt x="3010662" y="190881"/>
                  </a:lnTo>
                  <a:lnTo>
                    <a:pt x="3010662" y="2781681"/>
                  </a:lnTo>
                  <a:lnTo>
                    <a:pt x="3002686" y="2821775"/>
                  </a:lnTo>
                  <a:lnTo>
                    <a:pt x="2979978" y="2855760"/>
                  </a:lnTo>
                  <a:lnTo>
                    <a:pt x="2945981" y="2878467"/>
                  </a:lnTo>
                  <a:lnTo>
                    <a:pt x="2905887" y="2886456"/>
                  </a:lnTo>
                  <a:lnTo>
                    <a:pt x="286512" y="2886456"/>
                  </a:lnTo>
                  <a:lnTo>
                    <a:pt x="246418" y="2878467"/>
                  </a:lnTo>
                  <a:lnTo>
                    <a:pt x="212432" y="2855760"/>
                  </a:lnTo>
                  <a:lnTo>
                    <a:pt x="189712" y="2821775"/>
                  </a:lnTo>
                  <a:lnTo>
                    <a:pt x="181737" y="2781681"/>
                  </a:lnTo>
                  <a:lnTo>
                    <a:pt x="181737" y="190881"/>
                  </a:lnTo>
                  <a:lnTo>
                    <a:pt x="189712" y="150774"/>
                  </a:lnTo>
                  <a:lnTo>
                    <a:pt x="212432" y="116789"/>
                  </a:lnTo>
                  <a:lnTo>
                    <a:pt x="246418" y="94068"/>
                  </a:lnTo>
                  <a:lnTo>
                    <a:pt x="286512" y="86106"/>
                  </a:lnTo>
                  <a:lnTo>
                    <a:pt x="2905887" y="86106"/>
                  </a:lnTo>
                  <a:lnTo>
                    <a:pt x="2945981" y="94068"/>
                  </a:lnTo>
                  <a:lnTo>
                    <a:pt x="2979978" y="116789"/>
                  </a:lnTo>
                  <a:lnTo>
                    <a:pt x="3002686" y="150774"/>
                  </a:lnTo>
                  <a:lnTo>
                    <a:pt x="3010662" y="190881"/>
                  </a:lnTo>
                  <a:lnTo>
                    <a:pt x="3010662" y="0"/>
                  </a:lnTo>
                  <a:lnTo>
                    <a:pt x="0" y="0"/>
                  </a:lnTo>
                  <a:lnTo>
                    <a:pt x="0" y="3163824"/>
                  </a:lnTo>
                  <a:lnTo>
                    <a:pt x="3191256" y="3163824"/>
                  </a:lnTo>
                  <a:lnTo>
                    <a:pt x="3191256" y="2886456"/>
                  </a:lnTo>
                  <a:lnTo>
                    <a:pt x="3191256" y="86106"/>
                  </a:lnTo>
                  <a:lnTo>
                    <a:pt x="3191256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3349" y="3971924"/>
              <a:ext cx="2828925" cy="2819400"/>
            </a:xfrm>
            <a:custGeom>
              <a:avLst/>
              <a:gdLst/>
              <a:ahLst/>
              <a:cxnLst/>
              <a:rect l="l" t="t" r="r" b="b"/>
              <a:pathLst>
                <a:path w="2828925" h="2819400">
                  <a:moveTo>
                    <a:pt x="2722129" y="2819399"/>
                  </a:moveTo>
                  <a:lnTo>
                    <a:pt x="88995" y="2819399"/>
                  </a:lnTo>
                  <a:lnTo>
                    <a:pt x="82801" y="2818667"/>
                  </a:lnTo>
                  <a:lnTo>
                    <a:pt x="37131" y="2795966"/>
                  </a:lnTo>
                  <a:lnTo>
                    <a:pt x="12577" y="2762360"/>
                  </a:lnTo>
                  <a:lnTo>
                    <a:pt x="609" y="2720037"/>
                  </a:lnTo>
                  <a:lnTo>
                    <a:pt x="0" y="2712604"/>
                  </a:lnTo>
                  <a:lnTo>
                    <a:pt x="0" y="2705099"/>
                  </a:lnTo>
                  <a:lnTo>
                    <a:pt x="0" y="106794"/>
                  </a:lnTo>
                  <a:lnTo>
                    <a:pt x="9643" y="63625"/>
                  </a:lnTo>
                  <a:lnTo>
                    <a:pt x="32319" y="28170"/>
                  </a:lnTo>
                  <a:lnTo>
                    <a:pt x="64576" y="5828"/>
                  </a:lnTo>
                  <a:lnTo>
                    <a:pt x="88995" y="0"/>
                  </a:lnTo>
                  <a:lnTo>
                    <a:pt x="2722129" y="0"/>
                  </a:lnTo>
                  <a:lnTo>
                    <a:pt x="2765299" y="11572"/>
                  </a:lnTo>
                  <a:lnTo>
                    <a:pt x="2800753" y="38784"/>
                  </a:lnTo>
                  <a:lnTo>
                    <a:pt x="2823095" y="77492"/>
                  </a:lnTo>
                  <a:lnTo>
                    <a:pt x="2828924" y="106794"/>
                  </a:lnTo>
                  <a:lnTo>
                    <a:pt x="2828924" y="2712604"/>
                  </a:lnTo>
                  <a:lnTo>
                    <a:pt x="2817351" y="2755773"/>
                  </a:lnTo>
                  <a:lnTo>
                    <a:pt x="2790139" y="2791228"/>
                  </a:lnTo>
                  <a:lnTo>
                    <a:pt x="2751431" y="2813569"/>
                  </a:lnTo>
                  <a:lnTo>
                    <a:pt x="2729562" y="2818667"/>
                  </a:lnTo>
                  <a:lnTo>
                    <a:pt x="2722129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24299" y="3971924"/>
              <a:ext cx="114300" cy="2819400"/>
            </a:xfrm>
            <a:custGeom>
              <a:avLst/>
              <a:gdLst/>
              <a:ahLst/>
              <a:cxnLst/>
              <a:rect l="l" t="t" r="r" b="b"/>
              <a:pathLst>
                <a:path w="114300" h="2819400">
                  <a:moveTo>
                    <a:pt x="114300" y="2819399"/>
                  </a:moveTo>
                  <a:lnTo>
                    <a:pt x="70558" y="2810698"/>
                  </a:lnTo>
                  <a:lnTo>
                    <a:pt x="33477" y="2785922"/>
                  </a:lnTo>
                  <a:lnTo>
                    <a:pt x="8700" y="2748839"/>
                  </a:lnTo>
                  <a:lnTo>
                    <a:pt x="0" y="2705100"/>
                  </a:lnTo>
                  <a:lnTo>
                    <a:pt x="0" y="114300"/>
                  </a:lnTo>
                  <a:lnTo>
                    <a:pt x="8700" y="70558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300" y="0"/>
                  </a:lnTo>
                  <a:lnTo>
                    <a:pt x="106793" y="544"/>
                  </a:lnTo>
                  <a:lnTo>
                    <a:pt x="99431" y="2175"/>
                  </a:lnTo>
                  <a:lnTo>
                    <a:pt x="65982" y="25900"/>
                  </a:lnTo>
                  <a:lnTo>
                    <a:pt x="47107" y="60364"/>
                  </a:lnTo>
                  <a:lnTo>
                    <a:pt x="38462" y="103040"/>
                  </a:lnTo>
                  <a:lnTo>
                    <a:pt x="38100" y="114300"/>
                  </a:lnTo>
                  <a:lnTo>
                    <a:pt x="38100" y="2705100"/>
                  </a:lnTo>
                  <a:lnTo>
                    <a:pt x="43900" y="2748839"/>
                  </a:lnTo>
                  <a:lnTo>
                    <a:pt x="60418" y="2785922"/>
                  </a:lnTo>
                  <a:lnTo>
                    <a:pt x="92213" y="2814505"/>
                  </a:lnTo>
                  <a:lnTo>
                    <a:pt x="106793" y="2818855"/>
                  </a:lnTo>
                  <a:lnTo>
                    <a:pt x="114300" y="2819399"/>
                  </a:lnTo>
                  <a:close/>
                </a:path>
              </a:pathLst>
            </a:custGeom>
            <a:solidFill>
              <a:srgbClr val="FFD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79787" y="3737100"/>
            <a:ext cx="2347595" cy="1593215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550" spc="-600" dirty="0">
                <a:solidFill>
                  <a:srgbClr val="1F2937"/>
                </a:solidFill>
                <a:latin typeface="Segoe UI Symbol"/>
                <a:cs typeface="Segoe UI Symbol"/>
              </a:rPr>
              <a:t>📉</a:t>
            </a:r>
            <a:endParaRPr sz="4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50" b="1" spc="-90" dirty="0">
                <a:solidFill>
                  <a:srgbClr val="073B4B"/>
                </a:solidFill>
                <a:latin typeface="Arial"/>
                <a:cs typeface="Arial"/>
              </a:rPr>
              <a:t>Einde</a:t>
            </a:r>
            <a:r>
              <a:rPr sz="1650" b="1" spc="-8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50" b="1" spc="-60" dirty="0">
                <a:solidFill>
                  <a:srgbClr val="073B4B"/>
                </a:solidFill>
                <a:latin typeface="Arial"/>
                <a:cs typeface="Arial"/>
              </a:rPr>
              <a:t>Salderingsregeling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600" b="1" spc="-20" dirty="0">
                <a:solidFill>
                  <a:srgbClr val="073B4B"/>
                </a:solidFill>
                <a:latin typeface="Sitka Small"/>
                <a:cs typeface="Sitka Small"/>
              </a:rPr>
              <a:t>2027</a:t>
            </a:r>
            <a:endParaRPr sz="1600">
              <a:latin typeface="Sitka Small"/>
              <a:cs typeface="Sitka Sma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9787" y="5382690"/>
            <a:ext cx="22752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Terugleveren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aan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het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net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wordt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minder</a:t>
            </a:r>
            <a:r>
              <a:rPr sz="1300" spc="-8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rendabel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r>
              <a:rPr sz="125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Lokaal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verkopen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aan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je</a:t>
            </a:r>
            <a:r>
              <a:rPr sz="1300" spc="-7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buren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levert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straks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mogelijk</a:t>
            </a:r>
            <a:r>
              <a:rPr sz="1300" spc="-8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betere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prijs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op</a:t>
            </a:r>
            <a:r>
              <a:rPr sz="125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03719" y="3895344"/>
            <a:ext cx="3185160" cy="3164205"/>
            <a:chOff x="6903719" y="3895344"/>
            <a:chExt cx="3185160" cy="3164205"/>
          </a:xfrm>
        </p:grpSpPr>
        <p:sp>
          <p:nvSpPr>
            <p:cNvPr id="17" name="object 17"/>
            <p:cNvSpPr/>
            <p:nvPr/>
          </p:nvSpPr>
          <p:spPr>
            <a:xfrm>
              <a:off x="6903707" y="3895356"/>
              <a:ext cx="3185160" cy="3164205"/>
            </a:xfrm>
            <a:custGeom>
              <a:avLst/>
              <a:gdLst/>
              <a:ahLst/>
              <a:cxnLst/>
              <a:rect l="l" t="t" r="r" b="b"/>
              <a:pathLst>
                <a:path w="3185159" h="3164204">
                  <a:moveTo>
                    <a:pt x="3185160" y="0"/>
                  </a:moveTo>
                  <a:lnTo>
                    <a:pt x="3002280" y="0"/>
                  </a:lnTo>
                  <a:lnTo>
                    <a:pt x="3002280" y="190881"/>
                  </a:lnTo>
                  <a:lnTo>
                    <a:pt x="3002280" y="2781681"/>
                  </a:lnTo>
                  <a:lnTo>
                    <a:pt x="2994304" y="2821775"/>
                  </a:lnTo>
                  <a:lnTo>
                    <a:pt x="2971596" y="2855760"/>
                  </a:lnTo>
                  <a:lnTo>
                    <a:pt x="2937611" y="2878467"/>
                  </a:lnTo>
                  <a:lnTo>
                    <a:pt x="2897505" y="2886456"/>
                  </a:lnTo>
                  <a:lnTo>
                    <a:pt x="287655" y="2886456"/>
                  </a:lnTo>
                  <a:lnTo>
                    <a:pt x="247561" y="2878467"/>
                  </a:lnTo>
                  <a:lnTo>
                    <a:pt x="213575" y="2855760"/>
                  </a:lnTo>
                  <a:lnTo>
                    <a:pt x="190855" y="2821775"/>
                  </a:lnTo>
                  <a:lnTo>
                    <a:pt x="182880" y="2781681"/>
                  </a:lnTo>
                  <a:lnTo>
                    <a:pt x="182880" y="190881"/>
                  </a:lnTo>
                  <a:lnTo>
                    <a:pt x="190855" y="150774"/>
                  </a:lnTo>
                  <a:lnTo>
                    <a:pt x="213575" y="116789"/>
                  </a:lnTo>
                  <a:lnTo>
                    <a:pt x="247561" y="94068"/>
                  </a:lnTo>
                  <a:lnTo>
                    <a:pt x="287655" y="86106"/>
                  </a:lnTo>
                  <a:lnTo>
                    <a:pt x="2897505" y="86106"/>
                  </a:lnTo>
                  <a:lnTo>
                    <a:pt x="2937599" y="94068"/>
                  </a:lnTo>
                  <a:lnTo>
                    <a:pt x="2971596" y="116789"/>
                  </a:lnTo>
                  <a:lnTo>
                    <a:pt x="2994304" y="150774"/>
                  </a:lnTo>
                  <a:lnTo>
                    <a:pt x="3002280" y="190881"/>
                  </a:lnTo>
                  <a:lnTo>
                    <a:pt x="3002280" y="0"/>
                  </a:lnTo>
                  <a:lnTo>
                    <a:pt x="0" y="0"/>
                  </a:lnTo>
                  <a:lnTo>
                    <a:pt x="0" y="3163824"/>
                  </a:lnTo>
                  <a:lnTo>
                    <a:pt x="3185160" y="3163824"/>
                  </a:lnTo>
                  <a:lnTo>
                    <a:pt x="3185160" y="2886456"/>
                  </a:lnTo>
                  <a:lnTo>
                    <a:pt x="3185160" y="86106"/>
                  </a:lnTo>
                  <a:lnTo>
                    <a:pt x="3185160" y="0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96124" y="3971924"/>
              <a:ext cx="2819400" cy="2819400"/>
            </a:xfrm>
            <a:custGeom>
              <a:avLst/>
              <a:gdLst/>
              <a:ahLst/>
              <a:cxnLst/>
              <a:rect l="l" t="t" r="r" b="b"/>
              <a:pathLst>
                <a:path w="2819400" h="2819400">
                  <a:moveTo>
                    <a:pt x="2712604" y="2819399"/>
                  </a:moveTo>
                  <a:lnTo>
                    <a:pt x="88995" y="2819399"/>
                  </a:lnTo>
                  <a:lnTo>
                    <a:pt x="82800" y="2818667"/>
                  </a:lnTo>
                  <a:lnTo>
                    <a:pt x="37130" y="2795966"/>
                  </a:lnTo>
                  <a:lnTo>
                    <a:pt x="12577" y="2762360"/>
                  </a:lnTo>
                  <a:lnTo>
                    <a:pt x="609" y="2720037"/>
                  </a:lnTo>
                  <a:lnTo>
                    <a:pt x="0" y="2712604"/>
                  </a:lnTo>
                  <a:lnTo>
                    <a:pt x="0" y="2705099"/>
                  </a:lnTo>
                  <a:lnTo>
                    <a:pt x="0" y="106794"/>
                  </a:lnTo>
                  <a:lnTo>
                    <a:pt x="9643" y="63625"/>
                  </a:lnTo>
                  <a:lnTo>
                    <a:pt x="32320" y="28170"/>
                  </a:lnTo>
                  <a:lnTo>
                    <a:pt x="64576" y="5828"/>
                  </a:lnTo>
                  <a:lnTo>
                    <a:pt x="88995" y="0"/>
                  </a:lnTo>
                  <a:lnTo>
                    <a:pt x="2712604" y="0"/>
                  </a:lnTo>
                  <a:lnTo>
                    <a:pt x="2755772" y="11572"/>
                  </a:lnTo>
                  <a:lnTo>
                    <a:pt x="2791228" y="38784"/>
                  </a:lnTo>
                  <a:lnTo>
                    <a:pt x="2813569" y="77492"/>
                  </a:lnTo>
                  <a:lnTo>
                    <a:pt x="2819399" y="106794"/>
                  </a:lnTo>
                  <a:lnTo>
                    <a:pt x="2819399" y="2712604"/>
                  </a:lnTo>
                  <a:lnTo>
                    <a:pt x="2807825" y="2755773"/>
                  </a:lnTo>
                  <a:lnTo>
                    <a:pt x="2780614" y="2791228"/>
                  </a:lnTo>
                  <a:lnTo>
                    <a:pt x="2741905" y="2813569"/>
                  </a:lnTo>
                  <a:lnTo>
                    <a:pt x="2720036" y="2818667"/>
                  </a:lnTo>
                  <a:lnTo>
                    <a:pt x="2712604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77074" y="3971924"/>
              <a:ext cx="114300" cy="2819400"/>
            </a:xfrm>
            <a:custGeom>
              <a:avLst/>
              <a:gdLst/>
              <a:ahLst/>
              <a:cxnLst/>
              <a:rect l="l" t="t" r="r" b="b"/>
              <a:pathLst>
                <a:path w="114300" h="2819400">
                  <a:moveTo>
                    <a:pt x="114300" y="2819399"/>
                  </a:moveTo>
                  <a:lnTo>
                    <a:pt x="70558" y="2810698"/>
                  </a:lnTo>
                  <a:lnTo>
                    <a:pt x="33477" y="2785922"/>
                  </a:lnTo>
                  <a:lnTo>
                    <a:pt x="8699" y="2748839"/>
                  </a:lnTo>
                  <a:lnTo>
                    <a:pt x="0" y="2705100"/>
                  </a:lnTo>
                  <a:lnTo>
                    <a:pt x="0" y="114300"/>
                  </a:lnTo>
                  <a:lnTo>
                    <a:pt x="8699" y="70558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300" y="0"/>
                  </a:lnTo>
                  <a:lnTo>
                    <a:pt x="106793" y="544"/>
                  </a:lnTo>
                  <a:lnTo>
                    <a:pt x="99430" y="2175"/>
                  </a:lnTo>
                  <a:lnTo>
                    <a:pt x="65982" y="25900"/>
                  </a:lnTo>
                  <a:lnTo>
                    <a:pt x="47107" y="60364"/>
                  </a:lnTo>
                  <a:lnTo>
                    <a:pt x="38462" y="103040"/>
                  </a:lnTo>
                  <a:lnTo>
                    <a:pt x="38100" y="114300"/>
                  </a:lnTo>
                  <a:lnTo>
                    <a:pt x="38100" y="2705100"/>
                  </a:lnTo>
                  <a:lnTo>
                    <a:pt x="43900" y="2748839"/>
                  </a:lnTo>
                  <a:lnTo>
                    <a:pt x="60418" y="2785922"/>
                  </a:lnTo>
                  <a:lnTo>
                    <a:pt x="92212" y="2814505"/>
                  </a:lnTo>
                  <a:lnTo>
                    <a:pt x="106793" y="2818855"/>
                  </a:lnTo>
                  <a:lnTo>
                    <a:pt x="114300" y="2819399"/>
                  </a:lnTo>
                  <a:close/>
                </a:path>
              </a:pathLst>
            </a:custGeom>
            <a:solidFill>
              <a:srgbClr val="FF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29437" y="3737100"/>
            <a:ext cx="2341880" cy="254762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550" spc="1900" dirty="0">
                <a:solidFill>
                  <a:srgbClr val="1F2937"/>
                </a:solidFill>
                <a:latin typeface="Segoe UI Symbol"/>
                <a:cs typeface="Segoe UI Symbol"/>
              </a:rPr>
              <a:t>⚡</a:t>
            </a:r>
            <a:endParaRPr sz="4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50" b="1" spc="-55" dirty="0">
                <a:solidFill>
                  <a:srgbClr val="073B4B"/>
                </a:solidFill>
                <a:latin typeface="Arial"/>
                <a:cs typeface="Arial"/>
              </a:rPr>
              <a:t>Netcongestie</a:t>
            </a:r>
            <a:r>
              <a:rPr sz="1650" b="1" spc="-9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50" b="1" spc="-80" dirty="0">
                <a:solidFill>
                  <a:srgbClr val="073B4B"/>
                </a:solidFill>
                <a:latin typeface="Arial"/>
                <a:cs typeface="Arial"/>
              </a:rPr>
              <a:t>in</a:t>
            </a:r>
            <a:r>
              <a:rPr sz="1650" b="1" spc="-4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073B4B"/>
                </a:solidFill>
                <a:latin typeface="Arial"/>
                <a:cs typeface="Arial"/>
              </a:rPr>
              <a:t>de</a:t>
            </a:r>
            <a:r>
              <a:rPr sz="1650" b="1" spc="-9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srgbClr val="073B4B"/>
                </a:solidFill>
                <a:latin typeface="Arial"/>
                <a:cs typeface="Arial"/>
              </a:rPr>
              <a:t>Regio</a:t>
            </a:r>
            <a:endParaRPr sz="1650">
              <a:latin typeface="Arial"/>
              <a:cs typeface="Arial"/>
            </a:endParaRPr>
          </a:p>
          <a:p>
            <a:pPr marL="12700" marR="28575">
              <a:lnSpc>
                <a:spcPct val="115399"/>
              </a:lnSpc>
              <a:spcBef>
                <a:spcPts val="600"/>
              </a:spcBef>
            </a:pP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Het</a:t>
            </a: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stroomnet</a:t>
            </a: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raakt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vol</a:t>
            </a:r>
            <a:r>
              <a:rPr sz="125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.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Netbeheerders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zoeken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actief naar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slimme</a:t>
            </a:r>
            <a:r>
              <a:rPr sz="125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2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lokale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oplossingen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zoals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die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van</a:t>
            </a:r>
            <a:r>
              <a:rPr sz="130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ons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om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het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net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te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ontlasten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7025" y="608043"/>
            <a:ext cx="4167504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-85" dirty="0">
                <a:solidFill>
                  <a:srgbClr val="073B4B"/>
                </a:solidFill>
                <a:latin typeface="Arial"/>
                <a:cs typeface="Arial"/>
              </a:rPr>
              <a:t>Hoe</a:t>
            </a:r>
            <a:r>
              <a:rPr sz="2450" b="1" spc="-16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40" dirty="0">
                <a:solidFill>
                  <a:srgbClr val="073B4B"/>
                </a:solidFill>
                <a:latin typeface="Arial"/>
                <a:cs typeface="Arial"/>
              </a:rPr>
              <a:t>Werkt</a:t>
            </a:r>
            <a:r>
              <a:rPr sz="2450" b="1" spc="-16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90" dirty="0">
                <a:solidFill>
                  <a:srgbClr val="073B4B"/>
                </a:solidFill>
                <a:latin typeface="Arial"/>
                <a:cs typeface="Arial"/>
              </a:rPr>
              <a:t>Het</a:t>
            </a:r>
            <a:r>
              <a:rPr sz="2350" b="1" spc="-90" dirty="0">
                <a:solidFill>
                  <a:srgbClr val="073B4B"/>
                </a:solidFill>
                <a:latin typeface="Arial"/>
                <a:cs typeface="Arial"/>
              </a:rPr>
              <a:t>?</a:t>
            </a:r>
            <a:r>
              <a:rPr sz="2350" b="1" spc="-10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120" dirty="0">
                <a:solidFill>
                  <a:srgbClr val="073B4B"/>
                </a:solidFill>
                <a:latin typeface="Arial"/>
                <a:cs typeface="Arial"/>
              </a:rPr>
              <a:t>Simpel</a:t>
            </a:r>
            <a:r>
              <a:rPr sz="2450" b="1" spc="-1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350" b="1" spc="-75" dirty="0">
                <a:solidFill>
                  <a:srgbClr val="073B4B"/>
                </a:solidFill>
                <a:latin typeface="Arial"/>
                <a:cs typeface="Arial"/>
              </a:rPr>
              <a:t>&amp;</a:t>
            </a:r>
            <a:r>
              <a:rPr sz="2350" b="1" spc="-240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2450" b="1" spc="-30" dirty="0">
                <a:solidFill>
                  <a:srgbClr val="073B4B"/>
                </a:solidFill>
                <a:latin typeface="Arial"/>
                <a:cs typeface="Arial"/>
              </a:rPr>
              <a:t>Slim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25" y="1267890"/>
            <a:ext cx="67538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735" marR="5080" indent="-915669">
              <a:lnSpc>
                <a:spcPct val="115399"/>
              </a:lnSpc>
              <a:spcBef>
                <a:spcPts val="100"/>
              </a:spcBef>
            </a:pP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We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gebruiken</a:t>
            </a:r>
            <a:r>
              <a:rPr sz="1300" spc="-8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het</a:t>
            </a:r>
            <a:r>
              <a:rPr sz="1300" spc="-9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bestaande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stroomnet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maar</a:t>
            </a: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voegen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slimme</a:t>
            </a:r>
            <a:r>
              <a:rPr sz="125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virtuele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laag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toe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r>
              <a:rPr sz="1250" spc="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Dit</a:t>
            </a:r>
            <a:r>
              <a:rPr sz="1300" spc="-8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online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platform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koppelt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vraag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</a:t>
            </a:r>
            <a:r>
              <a:rPr sz="130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aanbod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in</a:t>
            </a:r>
            <a:r>
              <a:rPr sz="130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wijk</a:t>
            </a:r>
            <a:r>
              <a:rPr sz="1300" spc="-8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en</a:t>
            </a:r>
            <a:r>
              <a:rPr sz="1300" spc="-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regelt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betalingen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104" y="2077421"/>
            <a:ext cx="2836545" cy="13576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565"/>
              </a:spcBef>
            </a:pPr>
            <a:r>
              <a:rPr sz="5650" spc="185" dirty="0">
                <a:solidFill>
                  <a:srgbClr val="1F2937"/>
                </a:solidFill>
                <a:latin typeface="Segoe UI Symbol"/>
                <a:cs typeface="Segoe UI Symbol"/>
              </a:rPr>
              <a:t>☀</a:t>
            </a:r>
            <a:endParaRPr sz="5650">
              <a:latin typeface="Segoe UI Symbol"/>
              <a:cs typeface="Segoe UI Symbol"/>
            </a:endParaRPr>
          </a:p>
          <a:p>
            <a:pPr marL="10795" algn="ctr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solidFill>
                  <a:srgbClr val="073B4B"/>
                </a:solidFill>
                <a:latin typeface="Arial"/>
                <a:cs typeface="Arial"/>
              </a:rPr>
              <a:t>Producent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24262B"/>
                </a:solidFill>
                <a:latin typeface="Microsoft Sans Serif"/>
                <a:cs typeface="Microsoft Sans Serif"/>
              </a:rPr>
              <a:t>Een</a:t>
            </a:r>
            <a:r>
              <a:rPr sz="1100" spc="6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buur</a:t>
            </a:r>
            <a:r>
              <a:rPr sz="1100" spc="2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met</a:t>
            </a:r>
            <a:r>
              <a:rPr sz="1100" spc="1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zonnepanelen</a:t>
            </a:r>
            <a:r>
              <a:rPr sz="1100" spc="6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wekt</a:t>
            </a:r>
            <a:r>
              <a:rPr sz="1100" spc="1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stroom</a:t>
            </a:r>
            <a:r>
              <a:rPr sz="1100" spc="3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24262B"/>
                </a:solidFill>
                <a:latin typeface="Microsoft Sans Serif"/>
                <a:cs typeface="Microsoft Sans Serif"/>
              </a:rPr>
              <a:t>op</a:t>
            </a:r>
            <a:r>
              <a:rPr sz="1200" spc="-25" dirty="0">
                <a:solidFill>
                  <a:srgbClr val="24262B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601" y="2692400"/>
            <a:ext cx="397510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434" dirty="0">
                <a:solidFill>
                  <a:srgbClr val="AB8B44"/>
                </a:solidFill>
                <a:latin typeface="Lucida Sans Unicode"/>
                <a:cs typeface="Lucida Sans Unicode"/>
              </a:rPr>
              <a:t>→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402" y="2077421"/>
            <a:ext cx="2865755" cy="13576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565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🏠</a:t>
            </a:r>
            <a:endParaRPr sz="5650">
              <a:latin typeface="Segoe UI Symbol"/>
              <a:cs typeface="Segoe UI Symbol"/>
            </a:endParaRPr>
          </a:p>
          <a:p>
            <a:pPr marL="10795" algn="ctr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solidFill>
                  <a:srgbClr val="073B4B"/>
                </a:solidFill>
                <a:latin typeface="Arial"/>
                <a:cs typeface="Arial"/>
              </a:rPr>
              <a:t>Consument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00" spc="-20" dirty="0">
                <a:solidFill>
                  <a:srgbClr val="24262B"/>
                </a:solidFill>
                <a:latin typeface="Microsoft Sans Serif"/>
                <a:cs typeface="Microsoft Sans Serif"/>
              </a:rPr>
              <a:t>Een</a:t>
            </a:r>
            <a:r>
              <a:rPr sz="1100" spc="6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buur</a:t>
            </a:r>
            <a:r>
              <a:rPr sz="1100" spc="2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zonder</a:t>
            </a:r>
            <a:r>
              <a:rPr sz="1100" spc="2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panelen</a:t>
            </a:r>
            <a:r>
              <a:rPr sz="1100" spc="7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heeft</a:t>
            </a:r>
            <a:r>
              <a:rPr sz="1100" spc="1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stroom</a:t>
            </a:r>
            <a:r>
              <a:rPr sz="1100" spc="3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4262B"/>
                </a:solidFill>
                <a:latin typeface="Microsoft Sans Serif"/>
                <a:cs typeface="Microsoft Sans Serif"/>
              </a:rPr>
              <a:t>nodig</a:t>
            </a:r>
            <a:r>
              <a:rPr sz="1200" spc="-10" dirty="0">
                <a:solidFill>
                  <a:srgbClr val="24262B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7070" y="2692400"/>
            <a:ext cx="397510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434" dirty="0">
                <a:solidFill>
                  <a:srgbClr val="AB8B44"/>
                </a:solidFill>
                <a:latin typeface="Lucida Sans Unicode"/>
                <a:cs typeface="Lucida Sans Unicode"/>
              </a:rPr>
              <a:t>→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0697" y="3449022"/>
            <a:ext cx="2982595" cy="13576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565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💻</a:t>
            </a:r>
            <a:endParaRPr sz="5650">
              <a:latin typeface="Segoe UI Symbol"/>
              <a:cs typeface="Segoe UI Symbol"/>
            </a:endParaRPr>
          </a:p>
          <a:p>
            <a:pPr marL="10795" algn="ctr">
              <a:lnSpc>
                <a:spcPct val="100000"/>
              </a:lnSpc>
              <a:spcBef>
                <a:spcPts val="120"/>
              </a:spcBef>
            </a:pPr>
            <a:r>
              <a:rPr sz="1300" b="1" spc="-80" dirty="0">
                <a:solidFill>
                  <a:srgbClr val="073B4B"/>
                </a:solidFill>
                <a:latin typeface="Arial"/>
                <a:cs typeface="Arial"/>
              </a:rPr>
              <a:t>P</a:t>
            </a:r>
            <a:r>
              <a:rPr sz="1250" b="1" spc="-80" dirty="0">
                <a:solidFill>
                  <a:srgbClr val="073B4B"/>
                </a:solidFill>
                <a:latin typeface="Tahoma"/>
                <a:cs typeface="Tahoma"/>
              </a:rPr>
              <a:t>2</a:t>
            </a:r>
            <a:r>
              <a:rPr sz="1300" b="1" spc="-80" dirty="0">
                <a:solidFill>
                  <a:srgbClr val="073B4B"/>
                </a:solidFill>
                <a:latin typeface="Arial"/>
                <a:cs typeface="Arial"/>
              </a:rPr>
              <a:t>P</a:t>
            </a:r>
            <a:r>
              <a:rPr sz="1300" b="1" spc="-8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73B4B"/>
                </a:solidFill>
                <a:latin typeface="Arial"/>
                <a:cs typeface="Arial"/>
              </a:rPr>
              <a:t>Platform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Het</a:t>
            </a:r>
            <a:r>
              <a:rPr sz="1100" spc="3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platform</a:t>
            </a:r>
            <a:r>
              <a:rPr sz="1100" spc="5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koppelt</a:t>
            </a:r>
            <a:r>
              <a:rPr sz="1100" spc="3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ze</a:t>
            </a:r>
            <a:r>
              <a:rPr sz="1100" spc="4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en</a:t>
            </a:r>
            <a:r>
              <a:rPr sz="1100" spc="8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regelt</a:t>
            </a:r>
            <a:r>
              <a:rPr sz="1100" spc="3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de</a:t>
            </a:r>
            <a:r>
              <a:rPr sz="1100" spc="4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4262B"/>
                </a:solidFill>
                <a:latin typeface="Microsoft Sans Serif"/>
                <a:cs typeface="Microsoft Sans Serif"/>
              </a:rPr>
              <a:t>transactie</a:t>
            </a:r>
            <a:r>
              <a:rPr sz="1200" spc="-10" dirty="0">
                <a:solidFill>
                  <a:srgbClr val="24262B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0898" y="4064000"/>
            <a:ext cx="397510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434" dirty="0">
                <a:solidFill>
                  <a:srgbClr val="AB8B44"/>
                </a:solidFill>
                <a:latin typeface="Lucida Sans Unicode"/>
                <a:cs typeface="Lucida Sans Unicode"/>
              </a:rPr>
              <a:t>→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6698" y="3449022"/>
            <a:ext cx="2870835" cy="13576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565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🔌</a:t>
            </a:r>
            <a:endParaRPr sz="5650">
              <a:latin typeface="Segoe UI Symbol"/>
              <a:cs typeface="Segoe UI Symbol"/>
            </a:endParaRPr>
          </a:p>
          <a:p>
            <a:pPr marL="10795" algn="ctr">
              <a:lnSpc>
                <a:spcPct val="100000"/>
              </a:lnSpc>
              <a:spcBef>
                <a:spcPts val="120"/>
              </a:spcBef>
            </a:pPr>
            <a:r>
              <a:rPr sz="1300" b="1" spc="-50" dirty="0">
                <a:solidFill>
                  <a:srgbClr val="073B4B"/>
                </a:solidFill>
                <a:latin typeface="Arial"/>
                <a:cs typeface="Arial"/>
              </a:rPr>
              <a:t>Liander</a:t>
            </a:r>
            <a:r>
              <a:rPr sz="1300" b="1" spc="-55" dirty="0">
                <a:solidFill>
                  <a:srgbClr val="073B4B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73B4B"/>
                </a:solidFill>
                <a:latin typeface="Arial"/>
                <a:cs typeface="Arial"/>
              </a:rPr>
              <a:t>Net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De</a:t>
            </a:r>
            <a:r>
              <a:rPr sz="1100" spc="4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stroom</a:t>
            </a:r>
            <a:r>
              <a:rPr sz="1100" spc="5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loopt</a:t>
            </a:r>
            <a:r>
              <a:rPr sz="1100" spc="3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fysiek</a:t>
            </a:r>
            <a:r>
              <a:rPr sz="1100" spc="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via</a:t>
            </a:r>
            <a:r>
              <a:rPr sz="1100" spc="8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het</a:t>
            </a:r>
            <a:r>
              <a:rPr sz="1100" spc="30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4262B"/>
                </a:solidFill>
                <a:latin typeface="Microsoft Sans Serif"/>
                <a:cs typeface="Microsoft Sans Serif"/>
              </a:rPr>
              <a:t>bestaande</a:t>
            </a:r>
            <a:r>
              <a:rPr sz="1100" spc="45" dirty="0">
                <a:solidFill>
                  <a:srgbClr val="24262B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24262B"/>
                </a:solidFill>
                <a:latin typeface="Microsoft Sans Serif"/>
                <a:cs typeface="Microsoft Sans Serif"/>
              </a:rPr>
              <a:t>net</a:t>
            </a:r>
            <a:r>
              <a:rPr sz="1200" spc="-20" dirty="0">
                <a:solidFill>
                  <a:srgbClr val="24262B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110"/>
              </a:spcBef>
            </a:pPr>
            <a:r>
              <a:rPr spc="-85" dirty="0"/>
              <a:t>De</a:t>
            </a:r>
            <a:r>
              <a:rPr spc="-125" dirty="0"/>
              <a:t> </a:t>
            </a:r>
            <a:r>
              <a:rPr spc="-90" dirty="0"/>
              <a:t>Drievoudige</a:t>
            </a:r>
            <a:r>
              <a:rPr spc="-120" dirty="0"/>
              <a:t> </a:t>
            </a:r>
            <a:r>
              <a:rPr spc="-20" dirty="0"/>
              <a:t>Winst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23544"/>
            <a:ext cx="9479279" cy="40782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00137" y="884628"/>
            <a:ext cx="1394460" cy="143573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560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💰</a:t>
            </a:r>
            <a:endParaRPr sz="5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950" b="1" spc="-85" dirty="0">
                <a:solidFill>
                  <a:srgbClr val="118AB1"/>
                </a:solidFill>
                <a:latin typeface="Arial"/>
                <a:cs typeface="Arial"/>
              </a:rPr>
              <a:t>Economisch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387" y="2410890"/>
            <a:ext cx="19107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Hogere</a:t>
            </a: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opbrengst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voor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zonnepaneelbezitters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387" y="2944290"/>
            <a:ext cx="1950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Lagere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stroomprijs</a:t>
            </a:r>
            <a:r>
              <a:rPr sz="1300" spc="-4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voor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kopers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in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wijk</a:t>
            </a:r>
            <a:r>
              <a:rPr sz="125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819" y="884628"/>
            <a:ext cx="1249680" cy="143573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60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🌿</a:t>
            </a:r>
            <a:endParaRPr sz="5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950" b="1" spc="-75" dirty="0">
                <a:solidFill>
                  <a:srgbClr val="05D5A0"/>
                </a:solidFill>
                <a:latin typeface="Arial"/>
                <a:cs typeface="Arial"/>
              </a:rPr>
              <a:t>Ecologisch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7887" y="2410890"/>
            <a:ext cx="18338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 algn="just">
              <a:lnSpc>
                <a:spcPct val="115399"/>
              </a:lnSpc>
              <a:spcBef>
                <a:spcPts val="100"/>
              </a:spcBef>
            </a:pP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Maximaal</a:t>
            </a:r>
            <a:r>
              <a:rPr sz="1300" spc="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gebruik</a:t>
            </a:r>
            <a:r>
              <a:rPr sz="1300" spc="-8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van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lokaal</a:t>
            </a:r>
            <a:r>
              <a:rPr sz="1300" spc="-8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opgewekte</a:t>
            </a:r>
            <a:r>
              <a:rPr sz="1300" spc="-8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zonne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-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energie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887" y="3172890"/>
            <a:ext cx="2172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Minder</a:t>
            </a:r>
            <a:r>
              <a:rPr sz="1300" spc="-4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energieverlies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door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transport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7887" y="3706290"/>
            <a:ext cx="2042795" cy="4563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09550">
              <a:lnSpc>
                <a:spcPct val="117000"/>
              </a:lnSpc>
              <a:spcBef>
                <a:spcPts val="75"/>
              </a:spcBef>
            </a:pP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Draagt</a:t>
            </a:r>
            <a:r>
              <a:rPr sz="1300" spc="-7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bij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aan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een </a:t>
            </a:r>
            <a:r>
              <a:rPr sz="1300" spc="-10" dirty="0" err="1">
                <a:solidFill>
                  <a:srgbClr val="4A5462"/>
                </a:solidFill>
                <a:latin typeface="Microsoft Sans Serif"/>
                <a:cs typeface="Microsoft Sans Serif"/>
              </a:rPr>
              <a:t>energieneutraal</a:t>
            </a:r>
            <a:r>
              <a:rPr sz="1300" spc="-7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lang="en-US" sz="1300" spc="-75" dirty="0" err="1">
                <a:solidFill>
                  <a:srgbClr val="4A5462"/>
                </a:solidFill>
                <a:latin typeface="Microsoft Sans Serif"/>
                <a:cs typeface="Microsoft Sans Serif"/>
              </a:rPr>
              <a:t>doel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8042" y="884628"/>
            <a:ext cx="828675" cy="143573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560"/>
              </a:spcBef>
            </a:pPr>
            <a:r>
              <a:rPr sz="5650" spc="-675" dirty="0">
                <a:solidFill>
                  <a:srgbClr val="1F2937"/>
                </a:solidFill>
                <a:latin typeface="Segoe UI Symbol"/>
                <a:cs typeface="Segoe UI Symbol"/>
              </a:rPr>
              <a:t>🤝</a:t>
            </a:r>
            <a:endParaRPr sz="5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950" b="1" spc="-70" dirty="0">
                <a:solidFill>
                  <a:srgbClr val="AB4646"/>
                </a:solidFill>
                <a:latin typeface="Arial"/>
                <a:cs typeface="Arial"/>
              </a:rPr>
              <a:t>Sociaal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537" y="2410890"/>
            <a:ext cx="1927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Versterkt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 onderlinge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banden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in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de</a:t>
            </a:r>
            <a:r>
              <a:rPr sz="1300" spc="-6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buurt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7537" y="2944290"/>
            <a:ext cx="20796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spc="-30" dirty="0">
                <a:solidFill>
                  <a:srgbClr val="4A5462"/>
                </a:solidFill>
                <a:latin typeface="Microsoft Sans Serif"/>
                <a:cs typeface="Microsoft Sans Serif"/>
              </a:rPr>
              <a:t>Gezamenlijk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eigenaar</a:t>
            </a:r>
            <a:r>
              <a:rPr sz="1300" spc="-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4A5462"/>
                </a:solidFill>
                <a:latin typeface="Microsoft Sans Serif"/>
                <a:cs typeface="Microsoft Sans Serif"/>
              </a:rPr>
              <a:t>van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onze</a:t>
            </a:r>
            <a:r>
              <a:rPr sz="1300" spc="-60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eigen energievoorziening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7537" y="3706290"/>
            <a:ext cx="19437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15399"/>
              </a:lnSpc>
              <a:spcBef>
                <a:spcPts val="100"/>
              </a:spcBef>
            </a:pP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Een</a:t>
            </a:r>
            <a:r>
              <a:rPr sz="1300" spc="-3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concrete</a:t>
            </a:r>
            <a:r>
              <a:rPr sz="1250" dirty="0">
                <a:solidFill>
                  <a:srgbClr val="4A5462"/>
                </a:solidFill>
                <a:latin typeface="Microsoft Sans Serif"/>
                <a:cs typeface="Microsoft Sans Serif"/>
              </a:rPr>
              <a:t>,</a:t>
            </a:r>
            <a:r>
              <a:rPr sz="1250" spc="1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zichtbare </a:t>
            </a:r>
            <a:r>
              <a:rPr sz="1300" dirty="0">
                <a:solidFill>
                  <a:srgbClr val="4A5462"/>
                </a:solidFill>
                <a:latin typeface="Microsoft Sans Serif"/>
                <a:cs typeface="Microsoft Sans Serif"/>
              </a:rPr>
              <a:t>bijdrage</a:t>
            </a:r>
            <a:r>
              <a:rPr sz="1300" spc="-8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Microsoft Sans Serif"/>
                <a:cs typeface="Microsoft Sans Serif"/>
              </a:rPr>
              <a:t>aan</a:t>
            </a:r>
            <a:r>
              <a:rPr sz="1300" spc="-55" dirty="0">
                <a:solidFill>
                  <a:srgbClr val="4A5462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A5462"/>
                </a:solidFill>
                <a:latin typeface="Microsoft Sans Serif"/>
                <a:cs typeface="Microsoft Sans Serif"/>
              </a:rPr>
              <a:t>de </a:t>
            </a:r>
            <a:r>
              <a:rPr sz="130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energietransitie</a:t>
            </a:r>
            <a:r>
              <a:rPr sz="1250" spc="-10" dirty="0">
                <a:solidFill>
                  <a:srgbClr val="4A5462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659</Words>
  <Application>Microsoft Office PowerPoint</Application>
  <PresentationFormat>Custom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Microsoft Sans Serif</vt:lpstr>
      <vt:lpstr>Segoe UI Symbol</vt:lpstr>
      <vt:lpstr>Sitka Small</vt:lpstr>
      <vt:lpstr>Tahoma</vt:lpstr>
      <vt:lpstr>Office Theme</vt:lpstr>
      <vt:lpstr>Werkgroep Energietransitie Ad van Tilborg Ger v Hout Frans Lowiessen </vt:lpstr>
      <vt:lpstr>Hoe ziet ons energienet eruit ?</vt:lpstr>
      <vt:lpstr>Het hoogspannings netwerk</vt:lpstr>
      <vt:lpstr>Regionaal netwerk Wijchen</vt:lpstr>
      <vt:lpstr>Regionaal network Druten</vt:lpstr>
      <vt:lpstr>PowerPoint Presentation</vt:lpstr>
      <vt:lpstr>Energie voor de Wijk Een Smart Grid Bergharen </vt:lpstr>
      <vt:lpstr>PowerPoint Presentation</vt:lpstr>
      <vt:lpstr>De Drievoudige Winst</vt:lpstr>
      <vt:lpstr>De Financiële 'Sweet Spot'</vt:lpstr>
      <vt:lpstr>Ons Plan van Aanpak in 4 Fasen</vt:lpstr>
      <vt:lpstr>Aanpak onderzoekfase Werven deelnemers</vt:lpstr>
      <vt:lpstr>Wat wil de Leefbaarheidsgroep bereiken </vt:lpstr>
      <vt:lpstr>Handige links en bronnen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voor de Wijk: Hazenkamp</dc:title>
  <dc:creator>i7nuc</dc:creator>
  <cp:lastModifiedBy>Frans Lowiessen</cp:lastModifiedBy>
  <cp:revision>11</cp:revision>
  <dcterms:created xsi:type="dcterms:W3CDTF">2026-06-16T17:36:57Z</dcterms:created>
  <dcterms:modified xsi:type="dcterms:W3CDTF">2026-06-25T18:39:28Z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2026-01-05T00:00:00Z</vt:filetime>
  </property>
  <property fmtid="{D5CDD505-2E9C-101B-9397-08002B2CF9AE}" pid="4" name="Creator">
    <vt:lpwstr>Mozilla/5.0 (Macintosh; Intel Mac OS X 10_15_7) AppleWebKit/537.36 (KHTML, like Gecko) Chrome/143.0.0.0 Safari/537.36</vt:lpwstr>
  </property>
  <property fmtid="{D5CDD505-2E9C-101B-9397-08002B2CF9AE}" pid="5" name="LastSaved">
    <vt:filetime>2026-06-16T00:00:00Z</vt:filetime>
  </property>
  <property fmtid="{D5CDD505-2E9C-101B-9397-08002B2CF9AE}" pid="6" name="Producer">
    <vt:lpwstr>Skia/PDF m143</vt:lpwstr>
  </property>
</Properties>
</file>